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4"/>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313"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316" r:id="rId28"/>
    <p:sldId id="324" r:id="rId29"/>
    <p:sldId id="284" r:id="rId30"/>
    <p:sldId id="285" r:id="rId31"/>
    <p:sldId id="321" r:id="rId32"/>
    <p:sldId id="286" r:id="rId33"/>
    <p:sldId id="287" r:id="rId34"/>
    <p:sldId id="322" r:id="rId35"/>
    <p:sldId id="288" r:id="rId36"/>
    <p:sldId id="290" r:id="rId37"/>
    <p:sldId id="291" r:id="rId38"/>
    <p:sldId id="292" r:id="rId39"/>
    <p:sldId id="293" r:id="rId40"/>
    <p:sldId id="315" r:id="rId41"/>
    <p:sldId id="294" r:id="rId42"/>
    <p:sldId id="323" r:id="rId43"/>
    <p:sldId id="295" r:id="rId44"/>
    <p:sldId id="296" r:id="rId45"/>
    <p:sldId id="320"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25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mmings, Tonnie G." initials="CTG" lastIdx="1" clrIdx="0"/>
  <p:cmAuthor id="2" name="jphelan" initials="j" lastIdx="32" clrIdx="1">
    <p:extLst/>
  </p:cmAuthor>
  <p:cmAuthor id="3" name="Lynch, Jason" initials="LJ" lastIdx="16" clrIdx="2">
    <p:extLst/>
  </p:cmAuthor>
  <p:cmAuthor id="4" name="Mike Bell" initials="MDB"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7" autoAdjust="0"/>
    <p:restoredTop sz="82729" autoAdjust="0"/>
  </p:normalViewPr>
  <p:slideViewPr>
    <p:cSldViewPr snapToGrid="0">
      <p:cViewPr varScale="1">
        <p:scale>
          <a:sx n="72" d="100"/>
          <a:sy n="72" d="100"/>
        </p:scale>
        <p:origin x="1133"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3247C-7609-4BCB-90F2-675EA36DC2AB}" type="datetimeFigureOut">
              <a:rPr lang="en-US" smtClean="0"/>
              <a:t>10/17/2018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DBA18-5B67-44C9-9DCA-34291D5F5DD9}" type="slidenum">
              <a:rPr lang="en-US" smtClean="0"/>
              <a:t>‹#›</a:t>
            </a:fld>
            <a:endParaRPr lang="en-US"/>
          </a:p>
        </p:txBody>
      </p:sp>
    </p:spTree>
    <p:extLst>
      <p:ext uri="{BB962C8B-B14F-4D97-AF65-F5344CB8AC3E}">
        <p14:creationId xmlns:p14="http://schemas.microsoft.com/office/powerpoint/2010/main" val="330012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a:t>
            </a:fld>
            <a:endParaRPr lang="en-US" dirty="0"/>
          </a:p>
        </p:txBody>
      </p:sp>
    </p:spTree>
    <p:extLst>
      <p:ext uri="{BB962C8B-B14F-4D97-AF65-F5344CB8AC3E}">
        <p14:creationId xmlns:p14="http://schemas.microsoft.com/office/powerpoint/2010/main" val="2322878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begins to make the connection between air pollution, deposition, and impacts to terrestrial and aquatic ecosystems and the services provided by the ecosystems.  As an example snow </a:t>
            </a:r>
            <a:r>
              <a:rPr lang="en-US" baseline="0" dirty="0" err="1"/>
              <a:t>sho</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Linda </a:t>
            </a:r>
            <a:r>
              <a:rPr lang="en-US" dirty="0" err="1"/>
              <a:t>Geiser</a:t>
            </a:r>
            <a:r>
              <a:rPr lang="en-US" dirty="0"/>
              <a:t> (01/03/18):  Air pollution acidifies and </a:t>
            </a:r>
            <a:r>
              <a:rPr lang="en-US" dirty="0" err="1"/>
              <a:t>eutrophies</a:t>
            </a:r>
            <a:r>
              <a:rPr lang="en-US" dirty="0"/>
              <a:t> ecosystems from the deposition of wet and dry N and 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10</a:t>
            </a:fld>
            <a:endParaRPr lang="en-US"/>
          </a:p>
        </p:txBody>
      </p:sp>
    </p:spTree>
    <p:extLst>
      <p:ext uri="{BB962C8B-B14F-4D97-AF65-F5344CB8AC3E}">
        <p14:creationId xmlns:p14="http://schemas.microsoft.com/office/powerpoint/2010/main" val="410441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r>
              <a:rPr lang="en-US" baseline="0" dirty="0"/>
              <a:t> slide that connects major sources, transport, and fate (deposition) of atmospheric N and S pollution.  It should be noted that not all sources of emissions are shown.  For example, both NOx and NH3 are on-road, mobile emissions.</a:t>
            </a:r>
          </a:p>
          <a:p>
            <a:endParaRPr lang="en-US" baseline="0" dirty="0"/>
          </a:p>
          <a:p>
            <a:r>
              <a:rPr lang="en-US" dirty="0"/>
              <a:t>Linda </a:t>
            </a:r>
            <a:r>
              <a:rPr lang="en-US" dirty="0" err="1"/>
              <a:t>Geiser</a:t>
            </a:r>
            <a:r>
              <a:rPr lang="en-US" dirty="0"/>
              <a:t> (01/03/18):  add</a:t>
            </a:r>
            <a:r>
              <a:rPr lang="en-US" baseline="0" dirty="0"/>
              <a:t> ‘fog’ under wet deposition</a:t>
            </a:r>
          </a:p>
          <a:p>
            <a:endParaRPr lang="en-US" baseline="0" dirty="0"/>
          </a:p>
          <a:p>
            <a:r>
              <a:rPr lang="en-US" dirty="0"/>
              <a:t>Linda </a:t>
            </a:r>
            <a:r>
              <a:rPr lang="en-US" dirty="0" err="1"/>
              <a:t>Geiser</a:t>
            </a:r>
            <a:r>
              <a:rPr lang="en-US" dirty="0"/>
              <a:t> (01/03/18)</a:t>
            </a:r>
            <a:r>
              <a:rPr lang="en-US" baseline="0" dirty="0"/>
              <a:t>: Soil acidification, nutrient N saturation, and chemical cycling affecting soil fertility</a:t>
            </a:r>
          </a:p>
          <a:p>
            <a:endParaRPr lang="en-US" baseline="0" dirty="0"/>
          </a:p>
          <a:p>
            <a:r>
              <a:rPr lang="en-US" dirty="0"/>
              <a:t>Linda </a:t>
            </a:r>
            <a:r>
              <a:rPr lang="en-US" dirty="0" err="1"/>
              <a:t>Geiser</a:t>
            </a:r>
            <a:r>
              <a:rPr lang="en-US" dirty="0"/>
              <a:t> (01/03/18)</a:t>
            </a:r>
            <a:r>
              <a:rPr lang="en-US" baseline="0" dirty="0"/>
              <a:t>: Shifts and ultimately decreases in plant and microbial biodiversity</a:t>
            </a:r>
            <a:endParaRPr lang="en-US" dirty="0"/>
          </a:p>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11</a:t>
            </a:fld>
            <a:endParaRPr lang="en-US"/>
          </a:p>
        </p:txBody>
      </p:sp>
    </p:spTree>
    <p:extLst>
      <p:ext uri="{BB962C8B-B14F-4D97-AF65-F5344CB8AC3E}">
        <p14:creationId xmlns:p14="http://schemas.microsoft.com/office/powerpoint/2010/main" val="1373996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Estimates</a:t>
            </a:r>
            <a:r>
              <a:rPr lang="en-US" baseline="0" dirty="0"/>
              <a:t> of N deposition (average of 2013-2015 annual deposition) for the conterminous U.S from TDEP (http://nadp.sws.uiuc.edu/committees/tdep/)</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12</a:t>
            </a:fld>
            <a:endParaRPr lang="en-US"/>
          </a:p>
        </p:txBody>
      </p:sp>
    </p:spTree>
    <p:extLst>
      <p:ext uri="{BB962C8B-B14F-4D97-AF65-F5344CB8AC3E}">
        <p14:creationId xmlns:p14="http://schemas.microsoft.com/office/powerpoint/2010/main" val="1681084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Estimates</a:t>
            </a:r>
            <a:r>
              <a:rPr lang="en-US" baseline="0" dirty="0"/>
              <a:t> of S deposition (average of 2013-2015 annual deposition) for the conterminous U.S from TDEP (http://nadp.sws.uiuc.edu/committees/tdep/)</a:t>
            </a:r>
            <a:endParaRPr lang="en-US" dirty="0"/>
          </a:p>
          <a:p>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13</a:t>
            </a:fld>
            <a:endParaRPr lang="en-US"/>
          </a:p>
        </p:txBody>
      </p:sp>
    </p:spTree>
    <p:extLst>
      <p:ext uri="{BB962C8B-B14F-4D97-AF65-F5344CB8AC3E}">
        <p14:creationId xmlns:p14="http://schemas.microsoft.com/office/powerpoint/2010/main" val="2760543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continues to make the connection between air pollution, deposition, and impacts to terrestrial and aquatic ecosystems and the services provided by the ecosystems.</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14</a:t>
            </a:fld>
            <a:endParaRPr lang="en-US"/>
          </a:p>
        </p:txBody>
      </p:sp>
    </p:spTree>
    <p:extLst>
      <p:ext uri="{BB962C8B-B14F-4D97-AF65-F5344CB8AC3E}">
        <p14:creationId xmlns:p14="http://schemas.microsoft.com/office/powerpoint/2010/main" val="117088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the mechanisms/how</a:t>
            </a:r>
            <a:r>
              <a:rPr lang="en-US" baseline="0" dirty="0"/>
              <a:t> N and S impact and change the chemistry of soil and/or water in ecosystems.</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15</a:t>
            </a:fld>
            <a:endParaRPr lang="en-US"/>
          </a:p>
        </p:txBody>
      </p:sp>
    </p:spTree>
    <p:extLst>
      <p:ext uri="{BB962C8B-B14F-4D97-AF65-F5344CB8AC3E}">
        <p14:creationId xmlns:p14="http://schemas.microsoft.com/office/powerpoint/2010/main" val="2573562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a:t>
            </a:r>
            <a:r>
              <a:rPr lang="en-US" baseline="0" dirty="0"/>
              <a:t> provides more examples and information on the fertilizing/</a:t>
            </a:r>
            <a:r>
              <a:rPr lang="en-US" baseline="0" dirty="0" err="1"/>
              <a:t>eutrophying</a:t>
            </a:r>
            <a:r>
              <a:rPr lang="en-US" baseline="0" dirty="0"/>
              <a:t> effect of N deposition.</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16</a:t>
            </a:fld>
            <a:endParaRPr lang="en-US"/>
          </a:p>
        </p:txBody>
      </p:sp>
    </p:spTree>
    <p:extLst>
      <p:ext uri="{BB962C8B-B14F-4D97-AF65-F5344CB8AC3E}">
        <p14:creationId xmlns:p14="http://schemas.microsoft.com/office/powerpoint/2010/main" val="3277600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slides</a:t>
            </a:r>
            <a:r>
              <a:rPr lang="en-US" baseline="0" dirty="0"/>
              <a:t> provides more examples and information on the acidifying effects of N and S deposition.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17</a:t>
            </a:fld>
            <a:endParaRPr lang="en-US"/>
          </a:p>
        </p:txBody>
      </p:sp>
    </p:spTree>
    <p:extLst>
      <p:ext uri="{BB962C8B-B14F-4D97-AF65-F5344CB8AC3E}">
        <p14:creationId xmlns:p14="http://schemas.microsoft.com/office/powerpoint/2010/main" val="3649111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highlights that it is not always possible to determine which mechanism (fertilization or acidification) is impacting the biology of the system.  Often, both are acting to varying degrees.  It is also important to note that different species within an ecosystem (e.g., different plant species) may be impacted differently; some species may be more sensitive to acidity and others to eutrophication.</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18</a:t>
            </a:fld>
            <a:endParaRPr lang="en-US"/>
          </a:p>
        </p:txBody>
      </p:sp>
    </p:spTree>
    <p:extLst>
      <p:ext uri="{BB962C8B-B14F-4D97-AF65-F5344CB8AC3E}">
        <p14:creationId xmlns:p14="http://schemas.microsoft.com/office/powerpoint/2010/main" val="27330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This is the first in a series of slides that describes the biological responses of biological indicators (in this case plants) to N deposition.  As before, the mechanism could be due to eutrophication, acidification or both.</a:t>
            </a:r>
          </a:p>
        </p:txBody>
      </p:sp>
      <p:sp>
        <p:nvSpPr>
          <p:cNvPr id="4" name="Slide Number Placeholder 3"/>
          <p:cNvSpPr>
            <a:spLocks noGrp="1"/>
          </p:cNvSpPr>
          <p:nvPr>
            <p:ph type="sldNum" sz="quarter" idx="10"/>
          </p:nvPr>
        </p:nvSpPr>
        <p:spPr/>
        <p:txBody>
          <a:bodyPr/>
          <a:lstStyle/>
          <a:p>
            <a:fld id="{0DAFAF2B-363C-4A8D-8328-17DBFE41D615}" type="slidenum">
              <a:rPr lang="en-US" smtClean="0"/>
              <a:t>19</a:t>
            </a:fld>
            <a:endParaRPr lang="en-US"/>
          </a:p>
        </p:txBody>
      </p:sp>
    </p:spTree>
    <p:extLst>
      <p:ext uri="{BB962C8B-B14F-4D97-AF65-F5344CB8AC3E}">
        <p14:creationId xmlns:p14="http://schemas.microsoft.com/office/powerpoint/2010/main" val="44094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a:t>
            </a:r>
            <a:r>
              <a:rPr lang="en-US" baseline="0" dirty="0"/>
              <a:t> information on who produced the presentation and how to cite it or its contents</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2</a:t>
            </a:fld>
            <a:endParaRPr lang="en-US" dirty="0"/>
          </a:p>
        </p:txBody>
      </p:sp>
    </p:spTree>
    <p:extLst>
      <p:ext uri="{BB962C8B-B14F-4D97-AF65-F5344CB8AC3E}">
        <p14:creationId xmlns:p14="http://schemas.microsoft.com/office/powerpoint/2010/main" val="2665500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should be noted that most of the work to date has evaluated the responses of epiphytic (on trees) lichens to N and S deposition.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20</a:t>
            </a:fld>
            <a:endParaRPr lang="en-US"/>
          </a:p>
        </p:txBody>
      </p:sp>
    </p:spTree>
    <p:extLst>
      <p:ext uri="{BB962C8B-B14F-4D97-AF65-F5344CB8AC3E}">
        <p14:creationId xmlns:p14="http://schemas.microsoft.com/office/powerpoint/2010/main" val="1981266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Examples of tree species that have been found to respond</a:t>
            </a:r>
            <a:r>
              <a:rPr lang="en-US" baseline="0" dirty="0"/>
              <a:t> negatively to N (from Horn et al., in review as of 03/05/18); exact mechanism not known:</a:t>
            </a:r>
          </a:p>
          <a:p>
            <a:r>
              <a:rPr lang="en-US" sz="1200" kern="1200" dirty="0">
                <a:solidFill>
                  <a:schemeClr val="tx1"/>
                </a:solidFill>
                <a:effectLst/>
                <a:latin typeface="+mn-lt"/>
                <a:ea typeface="+mn-ea"/>
                <a:cs typeface="+mn-cs"/>
              </a:rPr>
              <a:t>	- Red elm and slippery elm both have strong negative survival responses to N deposition, with and without S deposition. </a:t>
            </a:r>
          </a:p>
          <a:p>
            <a:r>
              <a:rPr lang="en-US" sz="1200" kern="1200" dirty="0">
                <a:solidFill>
                  <a:schemeClr val="tx1"/>
                </a:solidFill>
                <a:effectLst/>
                <a:latin typeface="+mn-lt"/>
                <a:ea typeface="+mn-ea"/>
                <a:cs typeface="+mn-cs"/>
              </a:rPr>
              <a:t>	- Eastern hemlock has consistent negative growth response to N deposition with and without S deposition. </a:t>
            </a:r>
          </a:p>
          <a:p>
            <a:r>
              <a:rPr lang="en-US" sz="1200" kern="1200" dirty="0">
                <a:solidFill>
                  <a:schemeClr val="tx1"/>
                </a:solidFill>
                <a:effectLst/>
                <a:latin typeface="+mn-lt"/>
                <a:ea typeface="+mn-ea"/>
                <a:cs typeface="+mn-cs"/>
              </a:rPr>
              <a:t>	- Strong decreases in ponderosa pine are associated with N deposition without S deposition in the model. </a:t>
            </a:r>
          </a:p>
          <a:p>
            <a:r>
              <a:rPr lang="en-US" sz="1200" kern="1200" dirty="0">
                <a:solidFill>
                  <a:schemeClr val="tx1"/>
                </a:solidFill>
                <a:effectLst/>
                <a:latin typeface="+mn-lt"/>
                <a:ea typeface="+mn-ea"/>
                <a:cs typeface="+mn-cs"/>
              </a:rPr>
              <a:t>	- Red spruce has strong growth decreases to N with and without S deposition.</a:t>
            </a:r>
          </a:p>
          <a:p>
            <a:endParaRPr lang="en-US" sz="1200" kern="1200" dirty="0">
              <a:solidFill>
                <a:schemeClr val="tx1"/>
              </a:solidFill>
              <a:effectLst/>
              <a:latin typeface="+mn-lt"/>
              <a:ea typeface="+mn-ea"/>
              <a:cs typeface="+mn-cs"/>
            </a:endParaRPr>
          </a:p>
          <a:p>
            <a:pPr marL="171450" indent="-171450">
              <a:buFontTx/>
              <a:buChar char="-"/>
            </a:pPr>
            <a:r>
              <a:rPr lang="en-US" sz="1200" kern="1200" baseline="0" dirty="0">
                <a:solidFill>
                  <a:schemeClr val="tx1"/>
                </a:solidFill>
                <a:effectLst/>
                <a:latin typeface="+mn-lt"/>
                <a:ea typeface="+mn-ea"/>
                <a:cs typeface="+mn-cs"/>
              </a:rPr>
              <a:t>Increased N can impact mycorrhizae by decreasing overall abundance and species diversity</a:t>
            </a:r>
          </a:p>
          <a:p>
            <a:pPr marL="171450" indent="-171450">
              <a:buFontTx/>
              <a:buChar char="-"/>
            </a:pPr>
            <a:endParaRPr lang="en-US" sz="1200" kern="1200" baseline="0" dirty="0">
              <a:solidFill>
                <a:schemeClr val="tx1"/>
              </a:solidFill>
              <a:effectLst/>
              <a:latin typeface="+mn-lt"/>
              <a:ea typeface="+mn-ea"/>
              <a:cs typeface="+mn-cs"/>
            </a:endParaRPr>
          </a:p>
          <a:p>
            <a:pPr marL="171450" indent="-171450">
              <a:buFontTx/>
              <a:buChar char="-"/>
            </a:pPr>
            <a:r>
              <a:rPr lang="en-US" sz="1200" kern="1200" baseline="0" dirty="0" err="1">
                <a:solidFill>
                  <a:schemeClr val="tx1"/>
                </a:solidFill>
                <a:effectLst/>
                <a:latin typeface="+mn-lt"/>
                <a:ea typeface="+mn-ea"/>
                <a:cs typeface="+mn-cs"/>
              </a:rPr>
              <a:t>Tiarella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cordifolia</a:t>
            </a:r>
            <a:r>
              <a:rPr lang="en-US" sz="1200" kern="1200" baseline="0" dirty="0">
                <a:solidFill>
                  <a:schemeClr val="tx1"/>
                </a:solidFill>
                <a:effectLst/>
                <a:latin typeface="+mn-lt"/>
                <a:ea typeface="+mn-ea"/>
                <a:cs typeface="+mn-cs"/>
              </a:rPr>
              <a:t> and the other species listed here, show </a:t>
            </a:r>
            <a:r>
              <a:rPr lang="en-US" sz="1200" kern="1200" dirty="0">
                <a:solidFill>
                  <a:schemeClr val="tx1"/>
                </a:solidFill>
                <a:effectLst/>
                <a:latin typeface="+mn-lt"/>
                <a:ea typeface="+mn-ea"/>
                <a:cs typeface="+mn-cs"/>
              </a:rPr>
              <a:t>monotonic unconditional negative responders to N:</a:t>
            </a:r>
          </a:p>
          <a:p>
            <a:r>
              <a:rPr lang="en-US" sz="1200" kern="1200" dirty="0" err="1">
                <a:solidFill>
                  <a:schemeClr val="tx1"/>
                </a:solidFill>
                <a:effectLst/>
                <a:latin typeface="+mn-lt"/>
                <a:ea typeface="+mn-ea"/>
                <a:cs typeface="+mn-cs"/>
              </a:rPr>
              <a:t>Carex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brunnescens</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Carex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disperma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Cinna </a:t>
            </a:r>
            <a:r>
              <a:rPr lang="en-US" sz="1200" kern="1200" dirty="0" err="1">
                <a:solidFill>
                  <a:schemeClr val="tx1"/>
                </a:solidFill>
                <a:effectLst/>
                <a:latin typeface="+mn-lt"/>
                <a:ea typeface="+mn-ea"/>
                <a:cs typeface="+mn-cs"/>
              </a:rPr>
              <a:t>latifolia</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Conyza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canadensis</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Goodyera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pubescens</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Gymnocarpium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dryopteris</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Hexastylis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virginica</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Hydrophyllum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canadense</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Juncus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effusus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Lespedeza </a:t>
            </a:r>
            <a:r>
              <a:rPr lang="en-US" sz="1200" kern="1200" dirty="0" err="1">
                <a:solidFill>
                  <a:schemeClr val="tx1"/>
                </a:solidFill>
                <a:effectLst/>
                <a:latin typeface="+mn-lt"/>
                <a:ea typeface="+mn-ea"/>
                <a:cs typeface="+mn-cs"/>
              </a:rPr>
              <a:t>procumbens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Lespedeza </a:t>
            </a:r>
            <a:r>
              <a:rPr lang="en-US" sz="1200" kern="1200" dirty="0" err="1">
                <a:solidFill>
                  <a:schemeClr val="tx1"/>
                </a:solidFill>
                <a:effectLst/>
                <a:latin typeface="+mn-lt"/>
                <a:ea typeface="+mn-ea"/>
                <a:cs typeface="+mn-cs"/>
              </a:rPr>
              <a:t>repens</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Lysimachia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quadriflora</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Muhlenbergia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cuspidata</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Prosartes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lanuginosa</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Pycnanthemum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virginianum</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Rudbeckia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hirta</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Tiarella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cordifolia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Trillium </a:t>
            </a:r>
            <a:r>
              <a:rPr lang="en-US" sz="1200" kern="1200" dirty="0" err="1">
                <a:solidFill>
                  <a:schemeClr val="tx1"/>
                </a:solidFill>
                <a:effectLst/>
                <a:latin typeface="+mn-lt"/>
                <a:ea typeface="+mn-ea"/>
                <a:cs typeface="+mn-cs"/>
              </a:rPr>
              <a:t>erectum</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Verbascum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thapsus</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Veronicastrum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virginicum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Viola </a:t>
            </a:r>
            <a:r>
              <a:rPr lang="en-US" sz="1200" kern="1200" dirty="0" err="1">
                <a:solidFill>
                  <a:schemeClr val="tx1"/>
                </a:solidFill>
                <a:effectLst/>
                <a:latin typeface="+mn-lt"/>
                <a:ea typeface="+mn-ea"/>
                <a:cs typeface="+mn-cs"/>
              </a:rPr>
              <a:t>canadensis</a:t>
            </a:r>
            <a:endParaRPr lang="en-US" sz="1200" kern="1200" dirty="0">
              <a:solidFill>
                <a:schemeClr val="tx1"/>
              </a:solidFill>
              <a:effectLst/>
              <a:latin typeface="+mn-lt"/>
              <a:ea typeface="+mn-ea"/>
              <a:cs typeface="+mn-cs"/>
            </a:endParaRPr>
          </a:p>
          <a:p>
            <a:pPr marL="171450" indent="-171450">
              <a:buFontTx/>
              <a:buChar char="-"/>
            </a:pPr>
            <a:endParaRPr lang="en-US" sz="1200" kern="1200" baseline="0" dirty="0">
              <a:solidFill>
                <a:schemeClr val="tx1"/>
              </a:solidFill>
              <a:effectLst/>
              <a:latin typeface="+mn-lt"/>
              <a:ea typeface="+mn-ea"/>
              <a:cs typeface="+mn-cs"/>
            </a:endParaRPr>
          </a:p>
          <a:p>
            <a:pPr marL="171450" indent="-171450">
              <a:buFontTx/>
              <a:buChar char="-"/>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FAF2B-363C-4A8D-8328-17DBFE41D615}" type="slidenum">
              <a:rPr lang="en-US" smtClean="0"/>
              <a:t>21</a:t>
            </a:fld>
            <a:endParaRPr lang="en-US"/>
          </a:p>
        </p:txBody>
      </p:sp>
    </p:spTree>
    <p:extLst>
      <p:ext uri="{BB962C8B-B14F-4D97-AF65-F5344CB8AC3E}">
        <p14:creationId xmlns:p14="http://schemas.microsoft.com/office/powerpoint/2010/main" val="3117728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the first in a series of slides that describes the biological responses of biological indicators (in this case plants) to N and S deposition.  In this case, the mechanism is acidification and biological responses to the conditions caused by acidification (e.g., leaching of base cations and increased mobilization of phytotoxic aluminum, nutrient imbalance, reduced base saturation, reduced base cation/aluminum ratio in soil solution).  However, as indicated in this list of responses, it should be noted that although the mechanism may differ the biological responses of the biological indicators can be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Linda </a:t>
            </a:r>
            <a:r>
              <a:rPr lang="en-US" baseline="0" dirty="0" err="1"/>
              <a:t>Geiser</a:t>
            </a:r>
            <a:r>
              <a:rPr lang="en-US" baseline="0" dirty="0"/>
              <a:t> </a:t>
            </a:r>
            <a:r>
              <a:rPr lang="en-US" dirty="0"/>
              <a:t>(01/03/18)</a:t>
            </a:r>
            <a:r>
              <a:rPr lang="en-US" baseline="0" dirty="0"/>
              <a:t>:  Most of these impacts are reversed at low levels– i.e. promotion of growth, decreased mortality, increased survival, increased diversity—but all affects observed at high N deposition levels—what is ‘high’ is different for each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23</a:t>
            </a:fld>
            <a:endParaRPr lang="en-US"/>
          </a:p>
        </p:txBody>
      </p:sp>
    </p:spTree>
    <p:extLst>
      <p:ext uri="{BB962C8B-B14F-4D97-AF65-F5344CB8AC3E}">
        <p14:creationId xmlns:p14="http://schemas.microsoft.com/office/powerpoint/2010/main" val="322522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a:t>
            </a:r>
            <a:r>
              <a:rPr lang="en-US" dirty="0" err="1"/>
              <a:t>Geiser</a:t>
            </a:r>
            <a:r>
              <a:rPr lang="en-US" dirty="0"/>
              <a:t> (01/03/18):</a:t>
            </a:r>
            <a:r>
              <a:rPr lang="en-US" baseline="0" dirty="0"/>
              <a:t>  add to last bullet: related to declines in food or intolerance of life stages to lower pH</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24</a:t>
            </a:fld>
            <a:endParaRPr lang="en-US"/>
          </a:p>
        </p:txBody>
      </p:sp>
    </p:spTree>
    <p:extLst>
      <p:ext uri="{BB962C8B-B14F-4D97-AF65-F5344CB8AC3E}">
        <p14:creationId xmlns:p14="http://schemas.microsoft.com/office/powerpoint/2010/main" val="3153542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slides  provides the definition of critical load.</a:t>
            </a:r>
          </a:p>
          <a:p>
            <a:endParaRPr lang="en-US" baseline="0" dirty="0"/>
          </a:p>
          <a:p>
            <a:r>
              <a:rPr lang="en-US" baseline="0" dirty="0"/>
              <a:t>Nilsson and </a:t>
            </a:r>
            <a:r>
              <a:rPr lang="en-US" baseline="0" dirty="0" err="1"/>
              <a:t>Grennfelt</a:t>
            </a:r>
            <a:r>
              <a:rPr lang="en-US" baseline="0" dirty="0"/>
              <a:t> (1988) full reference –  </a:t>
            </a:r>
            <a:r>
              <a:rPr lang="en-US" dirty="0"/>
              <a:t>Nilsson J, </a:t>
            </a:r>
            <a:r>
              <a:rPr lang="en-US" dirty="0" err="1"/>
              <a:t>Grennfelt</a:t>
            </a:r>
            <a:r>
              <a:rPr lang="en-US" dirty="0"/>
              <a:t> P (eds.) (1988) Critical loads for </a:t>
            </a:r>
            <a:r>
              <a:rPr lang="en-US" dirty="0" err="1"/>
              <a:t>sulphur</a:t>
            </a:r>
            <a:r>
              <a:rPr lang="en-US" dirty="0"/>
              <a:t> and nitrogen. Report from a workshop held at </a:t>
            </a:r>
            <a:r>
              <a:rPr lang="en-US" dirty="0" err="1"/>
              <a:t>Skokloster</a:t>
            </a:r>
            <a:r>
              <a:rPr lang="en-US" dirty="0"/>
              <a:t>, Sweden 19-24 March 1988. </a:t>
            </a:r>
            <a:r>
              <a:rPr lang="en-US" dirty="0" err="1"/>
              <a:t>Miljorapport</a:t>
            </a:r>
            <a:r>
              <a:rPr lang="en-US" dirty="0"/>
              <a:t> 15, 1-418.</a:t>
            </a:r>
            <a:endParaRPr lang="en-US" baseline="0" dirty="0"/>
          </a:p>
          <a:p>
            <a:endParaRPr lang="en-US" baseline="0" dirty="0"/>
          </a:p>
          <a:p>
            <a:r>
              <a:rPr lang="en-US" baseline="0" dirty="0"/>
              <a:t>UBA full reference - </a:t>
            </a:r>
            <a:r>
              <a:rPr lang="de-DE" sz="1200" b="0" i="0" u="none" strike="noStrike" kern="1200" baseline="0" dirty="0">
                <a:solidFill>
                  <a:schemeClr val="tx1"/>
                </a:solidFill>
                <a:latin typeface="+mn-lt"/>
                <a:ea typeface="+mn-ea"/>
                <a:cs typeface="+mn-cs"/>
              </a:rPr>
              <a:t>UBA [UmweltBundesAmt]. 2004. Manual on methodologies </a:t>
            </a:r>
            <a:r>
              <a:rPr lang="en-US" sz="1200" b="0" i="0" u="none" strike="noStrike" kern="1200" baseline="0" dirty="0">
                <a:solidFill>
                  <a:schemeClr val="tx1"/>
                </a:solidFill>
                <a:latin typeface="+mn-lt"/>
                <a:ea typeface="+mn-ea"/>
                <a:cs typeface="+mn-cs"/>
              </a:rPr>
              <a:t>and criteria for mapping critical levels/loads and geographical areas where they are exceeded. Federal Environmental</a:t>
            </a:r>
          </a:p>
          <a:p>
            <a:r>
              <a:rPr lang="de-DE" sz="1200" b="0" i="0" u="none" strike="noStrike" kern="1200" baseline="0" dirty="0">
                <a:solidFill>
                  <a:schemeClr val="tx1"/>
                </a:solidFill>
                <a:latin typeface="+mn-lt"/>
                <a:ea typeface="+mn-ea"/>
                <a:cs typeface="+mn-cs"/>
              </a:rPr>
              <a:t>Agency (UmweltBundesAmt), Berlin, Germany. http://</a:t>
            </a:r>
            <a:r>
              <a:rPr lang="en-US" sz="1200" b="0" i="0" u="none" strike="noStrike" kern="1200" baseline="0" dirty="0">
                <a:solidFill>
                  <a:schemeClr val="tx1"/>
                </a:solidFill>
                <a:latin typeface="+mn-lt"/>
                <a:ea typeface="+mn-ea"/>
                <a:cs typeface="+mn-cs"/>
              </a:rPr>
              <a:t>www.rivm.nl/en/themasites/icpmm/manual-and-downloads/manual-english/index.html   </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25</a:t>
            </a:fld>
            <a:endParaRPr lang="en-US"/>
          </a:p>
        </p:txBody>
      </p:sp>
    </p:spTree>
    <p:extLst>
      <p:ext uri="{BB962C8B-B14F-4D97-AF65-F5344CB8AC3E}">
        <p14:creationId xmlns:p14="http://schemas.microsoft.com/office/powerpoint/2010/main" val="1805444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displays the components of a critical.  </a:t>
            </a:r>
          </a:p>
          <a:p>
            <a:endParaRPr lang="en-US" baseline="0" dirty="0"/>
          </a:p>
          <a:p>
            <a:r>
              <a:rPr lang="en-US" baseline="0" dirty="0"/>
              <a:t>1. Deposition changes the chemistry of the soil or water.  </a:t>
            </a:r>
            <a:r>
              <a:rPr lang="en-US" b="1" baseline="0" dirty="0"/>
              <a:t>Chemical Criterion </a:t>
            </a:r>
            <a:r>
              <a:rPr lang="en-US" baseline="0" dirty="0"/>
              <a:t>is t</a:t>
            </a:r>
            <a:r>
              <a:rPr lang="en-US" sz="1200" b="0" i="0" u="none" strike="noStrike" kern="1200" baseline="0" dirty="0">
                <a:solidFill>
                  <a:schemeClr val="tx1"/>
                </a:solidFill>
                <a:latin typeface="+mn-lt"/>
                <a:ea typeface="+mn-ea"/>
                <a:cs typeface="+mn-cs"/>
              </a:rPr>
              <a:t>he chemical measure affected by atmospheric deposition that is used to predict the increased probability of damage to the biological receptor of interest (Aherne et al. 2001).  Chemical criterion is also referred to as chemical indicator.  Some examples of chemical criteria are soil base saturation, soil solution base cation to aluminum ratio, surface water acid neutralizing capacity (ANC), and drainage/surface water NO3-.  </a:t>
            </a:r>
            <a:r>
              <a:rPr lang="en-US" sz="1200" b="1" i="0" u="none" strike="noStrike" kern="1200" baseline="0" dirty="0">
                <a:solidFill>
                  <a:schemeClr val="tx1"/>
                </a:solidFill>
                <a:latin typeface="+mn-lt"/>
                <a:ea typeface="+mn-ea"/>
                <a:cs typeface="+mn-cs"/>
              </a:rPr>
              <a:t>Chemical Threshold</a:t>
            </a:r>
            <a:r>
              <a:rPr lang="en-US" sz="1200" b="0" i="0" u="none" strike="noStrike" kern="1200" baseline="0" dirty="0">
                <a:solidFill>
                  <a:schemeClr val="tx1"/>
                </a:solidFill>
                <a:latin typeface="+mn-lt"/>
                <a:ea typeface="+mn-ea"/>
                <a:cs typeface="+mn-cs"/>
              </a:rPr>
              <a:t> is the threshold or value of the chemical criterion beyond which the biological receptor of interest is negatively impacted.  The critical load of a system is the point where deposition levels result in the value of the chemical criterion being equal to the chemical threshold. Chemical threshold is also referred to as critical limit. Some examples of chemical thresholds are 20% base saturation to protect</a:t>
            </a:r>
          </a:p>
          <a:p>
            <a:r>
              <a:rPr lang="en-US" sz="1200" b="0" i="0" u="none" strike="noStrike" kern="1200" baseline="0" dirty="0">
                <a:solidFill>
                  <a:schemeClr val="tx1"/>
                </a:solidFill>
                <a:latin typeface="+mn-lt"/>
                <a:ea typeface="+mn-ea"/>
                <a:cs typeface="+mn-cs"/>
              </a:rPr>
              <a:t>forest growth and health, and ANC of 50 </a:t>
            </a:r>
            <a:r>
              <a:rPr lang="en-US" sz="1200" b="0" i="0" u="none" strike="noStrike" kern="1200" baseline="0" dirty="0" err="1">
                <a:solidFill>
                  <a:schemeClr val="tx1"/>
                </a:solidFill>
                <a:latin typeface="+mn-lt"/>
                <a:ea typeface="+mn-ea"/>
                <a:cs typeface="+mn-cs"/>
              </a:rPr>
              <a:t>μeq</a:t>
            </a:r>
            <a:r>
              <a:rPr lang="en-US" sz="1200" b="0" i="0" u="none" strike="noStrike" kern="1200" baseline="0" dirty="0">
                <a:solidFill>
                  <a:schemeClr val="tx1"/>
                </a:solidFill>
                <a:latin typeface="+mn-lt"/>
                <a:ea typeface="+mn-ea"/>
                <a:cs typeface="+mn-cs"/>
              </a:rPr>
              <a:t>/L to protect the majority of acid-sensitive aquatic biota.</a:t>
            </a:r>
            <a:r>
              <a:rPr lang="en-US" i="0" baseline="0" dirty="0"/>
              <a:t>  </a:t>
            </a:r>
          </a:p>
          <a:p>
            <a:endParaRPr lang="en-US" i="0" baseline="0" dirty="0"/>
          </a:p>
          <a:p>
            <a:r>
              <a:rPr lang="en-US" i="0" baseline="0" dirty="0"/>
              <a:t>2. Altered soil or water chemistry negatively impacts a sensitive Biological Receptor. </a:t>
            </a:r>
            <a:r>
              <a:rPr lang="en-US" sz="1200" b="1" i="0" u="none" strike="noStrike" kern="1200" baseline="0" dirty="0">
                <a:solidFill>
                  <a:schemeClr val="tx1"/>
                </a:solidFill>
                <a:latin typeface="+mn-lt"/>
                <a:ea typeface="+mn-ea"/>
                <a:cs typeface="+mn-cs"/>
              </a:rPr>
              <a:t>Biological Receptor: </a:t>
            </a:r>
            <a:r>
              <a:rPr lang="en-US" sz="1200" b="0" i="0" u="none" strike="noStrike" kern="1200" baseline="0" dirty="0">
                <a:solidFill>
                  <a:schemeClr val="tx1"/>
                </a:solidFill>
                <a:latin typeface="+mn-lt"/>
                <a:ea typeface="+mn-ea"/>
                <a:cs typeface="+mn-cs"/>
              </a:rPr>
              <a:t>A biological element that is impacted by the conditions created by atmospheric deposition.  Biological receptor is also referred to as biological indicator and biological end point.  </a:t>
            </a:r>
            <a:r>
              <a:rPr lang="en-US" sz="1200" b="1" i="0" u="none" strike="noStrike" kern="1200" baseline="0" dirty="0">
                <a:solidFill>
                  <a:schemeClr val="tx1"/>
                </a:solidFill>
                <a:latin typeface="+mn-lt"/>
                <a:ea typeface="+mn-ea"/>
                <a:cs typeface="+mn-cs"/>
              </a:rPr>
              <a:t>Biological Response: </a:t>
            </a:r>
            <a:r>
              <a:rPr lang="en-US" sz="1200" b="0" i="0" u="none" strike="noStrike" kern="1200" baseline="0" dirty="0">
                <a:solidFill>
                  <a:schemeClr val="tx1"/>
                </a:solidFill>
                <a:latin typeface="+mn-lt"/>
                <a:ea typeface="+mn-ea"/>
                <a:cs typeface="+mn-cs"/>
              </a:rPr>
              <a:t>The biological measure affected by atmospheric deposition that represents the increased probability of damage to the biological receptor of interest.  Some examples of biological responses are decreased growth rates, increased mortality, reductions in species richness, changes in species composition, and increases in invasive species.  </a:t>
            </a:r>
            <a:r>
              <a:rPr lang="en-US" sz="1200" b="1" i="0" u="none" strike="noStrike" kern="1200" baseline="0" dirty="0">
                <a:solidFill>
                  <a:schemeClr val="tx1"/>
                </a:solidFill>
                <a:latin typeface="+mn-lt"/>
                <a:ea typeface="+mn-ea"/>
                <a:cs typeface="+mn-cs"/>
              </a:rPr>
              <a:t>Biological Threshold: </a:t>
            </a:r>
            <a:r>
              <a:rPr lang="en-US" sz="1200" b="0" i="0" u="none" strike="noStrike" kern="1200" baseline="0" dirty="0">
                <a:solidFill>
                  <a:schemeClr val="tx1"/>
                </a:solidFill>
                <a:latin typeface="+mn-lt"/>
                <a:ea typeface="+mn-ea"/>
                <a:cs typeface="+mn-cs"/>
              </a:rPr>
              <a:t>The threshold or value of the biological response beyond which the biological receptor of interest is considered to be negatively/adversely impacted.  An example of a biological threshold is a change in species composition greater than 10%  (McDonnell et al. 2014).</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some critical loads (e.g., modelled critical loads), there are known relationships between deposition – changes in soil/water chemistry – changes in biological receptor.  For other critical loads (e.g., empirical critical loads), only the relationship between deposition and response of biological receptor(s) is known (i.e., the mechanism or changes in soil/water chemistry is not well known or quantified).</a:t>
            </a:r>
          </a:p>
          <a:p>
            <a:endParaRPr lang="en-US" sz="1200" b="0" i="0" u="none" strike="noStrike" kern="1200" baseline="0" dirty="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fld id="{E22DBA18-5B67-44C9-9DCA-34291D5F5DD9}" type="slidenum">
              <a:rPr lang="en-US" smtClean="0"/>
              <a:t>26</a:t>
            </a:fld>
            <a:endParaRPr lang="en-US"/>
          </a:p>
        </p:txBody>
      </p:sp>
    </p:spTree>
    <p:extLst>
      <p:ext uri="{BB962C8B-B14F-4D97-AF65-F5344CB8AC3E}">
        <p14:creationId xmlns:p14="http://schemas.microsoft.com/office/powerpoint/2010/main" val="4167813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21DEC-43A1-4E9E-BD5D-FDE115D6C0B2}" type="slidenum">
              <a:rPr lang="en-US" altLang="en-US"/>
              <a:pPr/>
              <a:t>27</a:t>
            </a:fld>
            <a:endParaRPr lang="en-US" altLang="en-US"/>
          </a:p>
        </p:txBody>
      </p:sp>
      <p:sp>
        <p:nvSpPr>
          <p:cNvPr id="99330" name="Rectangle 2"/>
          <p:cNvSpPr>
            <a:spLocks noGrp="1" noRot="1" noChangeAspect="1" noChangeArrowheads="1" noTextEdit="1"/>
          </p:cNvSpPr>
          <p:nvPr>
            <p:ph type="sldImg"/>
          </p:nvPr>
        </p:nvSpPr>
        <p:spPr>
          <a:xfrm>
            <a:off x="331788" y="676275"/>
            <a:ext cx="6146800" cy="3457575"/>
          </a:xfrm>
          <a:ln/>
        </p:spPr>
      </p:sp>
      <p:sp>
        <p:nvSpPr>
          <p:cNvPr id="99331" name="Rectangle 3"/>
          <p:cNvSpPr>
            <a:spLocks noGrp="1" noChangeArrowheads="1"/>
          </p:cNvSpPr>
          <p:nvPr>
            <p:ph type="body" idx="1"/>
          </p:nvPr>
        </p:nvSpPr>
        <p:spPr>
          <a:xfrm>
            <a:off x="898525" y="4359275"/>
            <a:ext cx="5011738" cy="4132263"/>
          </a:xfrm>
        </p:spPr>
        <p:txBody>
          <a:bodyPr/>
          <a:lstStyle/>
          <a:p>
            <a:r>
              <a:rPr lang="en-US" altLang="en-US" dirty="0"/>
              <a:t>This</a:t>
            </a:r>
            <a:r>
              <a:rPr lang="en-US" altLang="en-US" baseline="0" dirty="0"/>
              <a:t> slide further describes critical loads (using terrestrial CL of N as an example), and how critical </a:t>
            </a:r>
            <a:r>
              <a:rPr lang="en-US" altLang="en-US" dirty="0"/>
              <a:t>loads are specific to sensitive biological receptor in an ecosystem and can differ by species (and location) based on different sensitivities to conditions created by deposition (and other factors).</a:t>
            </a:r>
          </a:p>
          <a:p>
            <a:endParaRPr lang="en-US" altLang="en-US" dirty="0"/>
          </a:p>
          <a:p>
            <a:r>
              <a:rPr lang="en-US" altLang="en-US" dirty="0"/>
              <a:t>Source of Lichen CL = NCLD v3.0</a:t>
            </a:r>
          </a:p>
          <a:p>
            <a:endParaRPr lang="en-US" altLang="en-US" dirty="0"/>
          </a:p>
          <a:p>
            <a:r>
              <a:rPr lang="en-US" altLang="en-US" dirty="0"/>
              <a:t>Source of Herb diversity CL = </a:t>
            </a:r>
            <a:r>
              <a:rPr lang="en-US" altLang="en-US" dirty="0" err="1"/>
              <a:t>Simkin</a:t>
            </a:r>
            <a:r>
              <a:rPr lang="en-US" altLang="en-US" dirty="0"/>
              <a:t> et al. (2016) - </a:t>
            </a:r>
            <a:r>
              <a:rPr lang="en-US" sz="1200" b="0" i="0" kern="1200" dirty="0" err="1">
                <a:solidFill>
                  <a:schemeClr val="tx1"/>
                </a:solidFill>
                <a:effectLst/>
                <a:latin typeface="+mn-lt"/>
                <a:ea typeface="+mn-ea"/>
                <a:cs typeface="+mn-cs"/>
              </a:rPr>
              <a:t>Simkin</a:t>
            </a:r>
            <a:r>
              <a:rPr lang="en-US" sz="1200" b="0" i="0" kern="1200" dirty="0">
                <a:solidFill>
                  <a:schemeClr val="tx1"/>
                </a:solidFill>
                <a:effectLst/>
                <a:latin typeface="+mn-lt"/>
                <a:ea typeface="+mn-ea"/>
                <a:cs typeface="+mn-cs"/>
              </a:rPr>
              <a:t>, S., C. Clark , W. Bowman, E. Allen, J. </a:t>
            </a:r>
            <a:r>
              <a:rPr lang="en-US" sz="1200" b="0" i="0" kern="1200" dirty="0" err="1">
                <a:solidFill>
                  <a:schemeClr val="tx1"/>
                </a:solidFill>
                <a:effectLst/>
                <a:latin typeface="+mn-lt"/>
                <a:ea typeface="+mn-ea"/>
                <a:cs typeface="+mn-cs"/>
              </a:rPr>
              <a:t>Belnap</a:t>
            </a:r>
            <a:r>
              <a:rPr lang="en-US" sz="1200" b="0" i="0" kern="1200" dirty="0">
                <a:solidFill>
                  <a:schemeClr val="tx1"/>
                </a:solidFill>
                <a:effectLst/>
                <a:latin typeface="+mn-lt"/>
                <a:ea typeface="+mn-ea"/>
                <a:cs typeface="+mn-cs"/>
              </a:rPr>
              <a:t>, and L. Pardo. Conditional vulnerability of plant diversity to atmospheric nitrogen deposition across the United States. PNAS (PROCEEDINGS OF THE NATIONAL ACADEMY OF SCIENCES). National Academy of Sciences, WASHINGTON, DC, USA, 113(15): 4086-4091, (2016).</a:t>
            </a:r>
          </a:p>
          <a:p>
            <a:endParaRPr lang="en-US" altLang="en-US" sz="1200" b="0" i="0" kern="1200" dirty="0">
              <a:solidFill>
                <a:schemeClr val="tx1"/>
              </a:solidFill>
              <a:effectLst/>
              <a:latin typeface="+mn-lt"/>
              <a:ea typeface="+mn-ea"/>
              <a:cs typeface="+mn-cs"/>
            </a:endParaRPr>
          </a:p>
          <a:p>
            <a:r>
              <a:rPr lang="en-US" altLang="en-US" sz="1200" b="0" i="0" kern="1200" dirty="0">
                <a:solidFill>
                  <a:schemeClr val="tx1"/>
                </a:solidFill>
                <a:effectLst/>
                <a:latin typeface="+mn-lt"/>
                <a:ea typeface="+mn-ea"/>
                <a:cs typeface="+mn-cs"/>
              </a:rPr>
              <a:t>Source of Forest Ecosystem CLs = </a:t>
            </a:r>
            <a:r>
              <a:rPr lang="en-US" sz="1200" b="0" i="0" kern="1200" dirty="0">
                <a:solidFill>
                  <a:schemeClr val="tx1"/>
                </a:solidFill>
                <a:effectLst/>
                <a:latin typeface="+mn-lt"/>
                <a:ea typeface="+mn-ea"/>
                <a:cs typeface="+mn-cs"/>
              </a:rPr>
              <a:t>Pardo,  et al. 2011.  Effects of nitrogen deposition and empirical critical loads for nitrogen for ecological regions of the United States.  Ecological Applications 21(8): 3049-3082.  Tree species survival and growth CLs may be added at a future date after the publication of Horn et al. (in review).</a:t>
            </a:r>
          </a:p>
          <a:p>
            <a:endParaRPr lang="en-US" altLang="en-US" dirty="0"/>
          </a:p>
          <a:p>
            <a:r>
              <a:rPr lang="en-US" altLang="en-US" dirty="0"/>
              <a:t>Linda Geiser </a:t>
            </a:r>
            <a:r>
              <a:rPr lang="en-US" dirty="0"/>
              <a:t>(01/03/18)</a:t>
            </a:r>
            <a:r>
              <a:rPr lang="en-US" altLang="en-US" dirty="0"/>
              <a:t>:  Also note that effects on more sensitive species can have ramifications</a:t>
            </a:r>
            <a:r>
              <a:rPr lang="en-US" altLang="en-US" baseline="0" dirty="0"/>
              <a:t> for </a:t>
            </a:r>
            <a:r>
              <a:rPr lang="en-US" altLang="en-US" dirty="0"/>
              <a:t>less sensitive, commercially or recreationally desirable species if they depend on more sensitive species for food or habitat.  For example overgrowth of algae can remove oxygen</a:t>
            </a:r>
            <a:r>
              <a:rPr lang="en-US" altLang="en-US" baseline="0" dirty="0"/>
              <a:t> from surface waters and reduce fish survival.  Or impacts on mycorrhizal fungi can reduce tree growth.  Or loss of lichens can reduce food for birds that prey on insects which are more abundant in lichen covered than bare branches.</a:t>
            </a:r>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816667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21DEC-43A1-4E9E-BD5D-FDE115D6C0B2}" type="slidenum">
              <a:rPr lang="en-US" altLang="en-US"/>
              <a:pPr/>
              <a:t>28</a:t>
            </a:fld>
            <a:endParaRPr lang="en-US" altLang="en-US"/>
          </a:p>
        </p:txBody>
      </p:sp>
      <p:sp>
        <p:nvSpPr>
          <p:cNvPr id="99330" name="Rectangle 2"/>
          <p:cNvSpPr>
            <a:spLocks noGrp="1" noRot="1" noChangeAspect="1" noChangeArrowheads="1" noTextEdit="1"/>
          </p:cNvSpPr>
          <p:nvPr>
            <p:ph type="sldImg"/>
          </p:nvPr>
        </p:nvSpPr>
        <p:spPr>
          <a:xfrm>
            <a:off x="331788" y="676275"/>
            <a:ext cx="6146800" cy="3457575"/>
          </a:xfrm>
          <a:ln/>
        </p:spPr>
      </p:sp>
      <p:sp>
        <p:nvSpPr>
          <p:cNvPr id="99331" name="Rectangle 3"/>
          <p:cNvSpPr>
            <a:spLocks noGrp="1" noChangeArrowheads="1"/>
          </p:cNvSpPr>
          <p:nvPr>
            <p:ph type="body" idx="1"/>
          </p:nvPr>
        </p:nvSpPr>
        <p:spPr>
          <a:xfrm>
            <a:off x="898525" y="4359275"/>
            <a:ext cx="5011738" cy="4132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slide further describes critical loads (using aquatic CL of acidity (N+S deposition) as an example), and how critical </a:t>
            </a:r>
            <a:r>
              <a:rPr lang="en-US" altLang="en-US" dirty="0"/>
              <a:t>loads are specific to sensitive biological receptor in an ecosystem and can differ by species (and location) based on different sensitivities to conditions created by deposition (and other factors).</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817383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brief description</a:t>
            </a:r>
            <a:r>
              <a:rPr lang="en-US" baseline="0" dirty="0"/>
              <a:t> of the different ways/models/methods used to estimate critical loads.</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29</a:t>
            </a:fld>
            <a:endParaRPr lang="en-US"/>
          </a:p>
        </p:txBody>
      </p:sp>
    </p:spTree>
    <p:extLst>
      <p:ext uri="{BB962C8B-B14F-4D97-AF65-F5344CB8AC3E}">
        <p14:creationId xmlns:p14="http://schemas.microsoft.com/office/powerpoint/2010/main" val="2388959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CL maps are produced by NADP-CLAD and are included in the 2016 NADP-CLAD Critical Load Map Summary.  The data for these maps are in the NADP-CLAD National Critical Load Database (NCLD) v3.0.  Aquatic Acidification CLs are from a variety of sources/publications/studies/types of models.</a:t>
            </a:r>
          </a:p>
          <a:p>
            <a:endParaRPr lang="en-US" baseline="0" dirty="0"/>
          </a:p>
          <a:p>
            <a:r>
              <a:rPr lang="en-US" baseline="0" dirty="0"/>
              <a:t>10</a:t>
            </a:r>
            <a:r>
              <a:rPr lang="en-US" baseline="30000" dirty="0"/>
              <a:t>th</a:t>
            </a:r>
            <a:r>
              <a:rPr lang="en-US" baseline="0" dirty="0"/>
              <a:t> quartile map represents the 10</a:t>
            </a:r>
            <a:r>
              <a:rPr lang="en-US" baseline="30000" dirty="0"/>
              <a:t>th</a:t>
            </a:r>
            <a:r>
              <a:rPr lang="en-US" baseline="0" dirty="0"/>
              <a:t> quartile of all aquatic acidification CL values within 12-km grid cells; 12-km grid cells were selected for consistency of the resolution of CMAQ deposition</a:t>
            </a:r>
          </a:p>
          <a:p>
            <a:endParaRPr lang="en-US" baseline="0" dirty="0"/>
          </a:p>
          <a:p>
            <a:r>
              <a:rPr lang="en-US" baseline="0" dirty="0"/>
              <a:t>These maps are for Aquatic Acidification CLs of S deposition (i.e., </a:t>
            </a:r>
            <a:r>
              <a:rPr lang="en-US" baseline="0" dirty="0" err="1"/>
              <a:t>CLmaxS</a:t>
            </a:r>
            <a:r>
              <a:rPr lang="en-US" baseline="0" dirty="0"/>
              <a:t>).</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30</a:t>
            </a:fld>
            <a:endParaRPr lang="en-US"/>
          </a:p>
        </p:txBody>
      </p:sp>
    </p:spTree>
    <p:extLst>
      <p:ext uri="{BB962C8B-B14F-4D97-AF65-F5344CB8AC3E}">
        <p14:creationId xmlns:p14="http://schemas.microsoft.com/office/powerpoint/2010/main" val="255183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information</a:t>
            </a:r>
            <a:r>
              <a:rPr lang="en-US" baseline="0" dirty="0"/>
              <a:t> about the presentation and how it is a living document that can be added to by users.  We encourage users to add content and information, and provide guidance on how to document the additions.</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3</a:t>
            </a:fld>
            <a:endParaRPr lang="en-US" dirty="0"/>
          </a:p>
        </p:txBody>
      </p:sp>
    </p:spTree>
    <p:extLst>
      <p:ext uri="{BB962C8B-B14F-4D97-AF65-F5344CB8AC3E}">
        <p14:creationId xmlns:p14="http://schemas.microsoft.com/office/powerpoint/2010/main" val="2928707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CL maps are produced by NADP-CLAD and are included in the 2016 NADP-CLAD Critical Load Map Summary.  The data for these maps are in the NADP-CLAD National Critical Load Database (NCLD) v3.</a:t>
            </a:r>
          </a:p>
          <a:p>
            <a:endParaRPr lang="en-US" baseline="0" dirty="0"/>
          </a:p>
          <a:p>
            <a:r>
              <a:rPr lang="en-US" baseline="0" dirty="0"/>
              <a:t>This map is for Empirical CLs of N for Herbaceous Species Biodiversity or Species Richness at the plot level (in open (grasslands and </a:t>
            </a:r>
            <a:r>
              <a:rPr lang="en-US" baseline="0" dirty="0" err="1"/>
              <a:t>shrublands</a:t>
            </a:r>
            <a:r>
              <a:rPr lang="en-US" baseline="0" dirty="0"/>
              <a:t>) and closed (forest) systems).</a:t>
            </a:r>
          </a:p>
          <a:p>
            <a:endParaRPr lang="en-US" baseline="0" dirty="0"/>
          </a:p>
          <a:p>
            <a:r>
              <a:rPr lang="en-US" baseline="0" dirty="0"/>
              <a:t>Data is from Simkin et al. (2016) - </a:t>
            </a:r>
            <a:r>
              <a:rPr lang="en-US" sz="1200" b="0" i="0" kern="1200" dirty="0" err="1">
                <a:solidFill>
                  <a:schemeClr val="tx1"/>
                </a:solidFill>
                <a:effectLst/>
                <a:latin typeface="+mn-lt"/>
                <a:ea typeface="+mn-ea"/>
                <a:cs typeface="+mn-cs"/>
              </a:rPr>
              <a:t>Simkin</a:t>
            </a:r>
            <a:r>
              <a:rPr lang="en-US" sz="1200" b="0" i="0" kern="1200" dirty="0">
                <a:solidFill>
                  <a:schemeClr val="tx1"/>
                </a:solidFill>
                <a:effectLst/>
                <a:latin typeface="+mn-lt"/>
                <a:ea typeface="+mn-ea"/>
                <a:cs typeface="+mn-cs"/>
              </a:rPr>
              <a:t>, S., C. Clark , W. Bowman, E. Allen, J. </a:t>
            </a:r>
            <a:r>
              <a:rPr lang="en-US" sz="1200" b="0" i="0" kern="1200" dirty="0" err="1">
                <a:solidFill>
                  <a:schemeClr val="tx1"/>
                </a:solidFill>
                <a:effectLst/>
                <a:latin typeface="+mn-lt"/>
                <a:ea typeface="+mn-ea"/>
                <a:cs typeface="+mn-cs"/>
              </a:rPr>
              <a:t>Belnap</a:t>
            </a:r>
            <a:r>
              <a:rPr lang="en-US" sz="1200" b="0" i="0" kern="1200" dirty="0">
                <a:solidFill>
                  <a:schemeClr val="tx1"/>
                </a:solidFill>
                <a:effectLst/>
                <a:latin typeface="+mn-lt"/>
                <a:ea typeface="+mn-ea"/>
                <a:cs typeface="+mn-cs"/>
              </a:rPr>
              <a:t>, and L. Pardo. Conditional vulnerability of plant diversity to atmospheric nitrogen deposition across the United States. PNAS (PROCEEDINGS OF THE NATIONAL ACADEMY OF SCIENCES). National Academy of Sciences, WASHINGTON, DC, USA, 113(15): 4086-4091, (2016).</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31</a:t>
            </a:fld>
            <a:endParaRPr lang="en-US"/>
          </a:p>
        </p:txBody>
      </p:sp>
    </p:spTree>
    <p:extLst>
      <p:ext uri="{BB962C8B-B14F-4D97-AF65-F5344CB8AC3E}">
        <p14:creationId xmlns:p14="http://schemas.microsoft.com/office/powerpoint/2010/main" val="424307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provides a definition of critical load exceedance.</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32</a:t>
            </a:fld>
            <a:endParaRPr lang="en-US"/>
          </a:p>
        </p:txBody>
      </p:sp>
    </p:spTree>
    <p:extLst>
      <p:ext uri="{BB962C8B-B14F-4D97-AF65-F5344CB8AC3E}">
        <p14:creationId xmlns:p14="http://schemas.microsoft.com/office/powerpoint/2010/main" val="280053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 exceedance</a:t>
            </a:r>
            <a:r>
              <a:rPr lang="en-US" baseline="0" dirty="0"/>
              <a:t> maps are based on comparisons of Aquatic Acidification and Herbaceous Biodiversity with 3-year (2013-2015) average TDEP deposition estimates.</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33</a:t>
            </a:fld>
            <a:endParaRPr lang="en-US"/>
          </a:p>
        </p:txBody>
      </p:sp>
    </p:spTree>
    <p:extLst>
      <p:ext uri="{BB962C8B-B14F-4D97-AF65-F5344CB8AC3E}">
        <p14:creationId xmlns:p14="http://schemas.microsoft.com/office/powerpoint/2010/main" val="1490634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21DEC-43A1-4E9E-BD5D-FDE115D6C0B2}" type="slidenum">
              <a:rPr lang="en-US" altLang="en-US"/>
              <a:pPr/>
              <a:t>34</a:t>
            </a:fld>
            <a:endParaRPr lang="en-US" altLang="en-US"/>
          </a:p>
        </p:txBody>
      </p:sp>
      <p:sp>
        <p:nvSpPr>
          <p:cNvPr id="99330" name="Rectangle 2"/>
          <p:cNvSpPr>
            <a:spLocks noGrp="1" noRot="1" noChangeAspect="1" noChangeArrowheads="1" noTextEdit="1"/>
          </p:cNvSpPr>
          <p:nvPr>
            <p:ph type="sldImg"/>
          </p:nvPr>
        </p:nvSpPr>
        <p:spPr>
          <a:xfrm>
            <a:off x="331788" y="676275"/>
            <a:ext cx="6146800" cy="3457575"/>
          </a:xfrm>
          <a:ln/>
        </p:spPr>
      </p:sp>
      <p:sp>
        <p:nvSpPr>
          <p:cNvPr id="99331" name="Rectangle 3"/>
          <p:cNvSpPr>
            <a:spLocks noGrp="1" noChangeArrowheads="1"/>
          </p:cNvSpPr>
          <p:nvPr>
            <p:ph type="body" idx="1"/>
          </p:nvPr>
        </p:nvSpPr>
        <p:spPr>
          <a:xfrm>
            <a:off x="898525" y="4359275"/>
            <a:ext cx="5011738" cy="4132263"/>
          </a:xfrm>
        </p:spPr>
        <p:txBody>
          <a:bodyPr/>
          <a:lstStyle/>
          <a:p>
            <a:r>
              <a:rPr lang="en-US" altLang="en-US" dirty="0"/>
              <a:t>This</a:t>
            </a:r>
            <a:r>
              <a:rPr lang="en-US" altLang="en-US" baseline="0" dirty="0"/>
              <a:t> slide shows 4 different biological indicators with different sensitivities (and therefore different critical loads) to N deposition.  At a certain deposition level, some critical loads may be exceeded, while others are not (emphasizing the varying sensitivity of different biological receptors to the conditions created by N and/or S deposition).</a:t>
            </a:r>
            <a:endParaRPr lang="en-US" altLang="en-US" dirty="0"/>
          </a:p>
        </p:txBody>
      </p:sp>
    </p:spTree>
    <p:extLst>
      <p:ext uri="{BB962C8B-B14F-4D97-AF65-F5344CB8AC3E}">
        <p14:creationId xmlns:p14="http://schemas.microsoft.com/office/powerpoint/2010/main" val="631795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Re-iterates</a:t>
            </a:r>
            <a:r>
              <a:rPr lang="en-US" baseline="0" dirty="0"/>
              <a:t> the biological responses of the biological receptors when a critical load is exceeded.  Very often a certain amount or magnitude of negative biological response is used to determine the critical load (i.e., how much negative response is too much and clearly beyond (e.g., statistically significant difference) that attributable to natural variation).  </a:t>
            </a:r>
          </a:p>
          <a:p>
            <a:endParaRPr lang="en-US" baseline="0" dirty="0"/>
          </a:p>
          <a:p>
            <a:r>
              <a:rPr lang="en-US" baseline="0" dirty="0"/>
              <a:t>It should also be noted that the biological indicator may not respond immediately.  It may take a while (i.e., several years or decades) to show a negative response (due to episodic events (e.g., critical load exceeded in single year due to deposition spike) and/or the response times in water and/or soil conditions and/or response times of biological indicators – e.g., trees may take longer to respond than annual herbs). </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35</a:t>
            </a:fld>
            <a:endParaRPr lang="en-US"/>
          </a:p>
        </p:txBody>
      </p:sp>
    </p:spTree>
    <p:extLst>
      <p:ext uri="{BB962C8B-B14F-4D97-AF65-F5344CB8AC3E}">
        <p14:creationId xmlns:p14="http://schemas.microsoft.com/office/powerpoint/2010/main" val="704929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chemeClr val="tx1"/>
                </a:solidFill>
                <a:effectLst/>
                <a:latin typeface="+mn-lt"/>
                <a:ea typeface="+mn-ea"/>
                <a:cs typeface="+mn-cs"/>
              </a:rPr>
              <a:t>Federal Land Managers, such as the National Park Service, U.S. Forest Service, and U.S. Fish and</a:t>
            </a:r>
            <a:r>
              <a:rPr lang="en-US" sz="1200" b="0" i="0" u="none" kern="1200" baseline="0" dirty="0">
                <a:solidFill>
                  <a:schemeClr val="tx1"/>
                </a:solidFill>
                <a:effectLst/>
                <a:latin typeface="+mn-lt"/>
                <a:ea typeface="+mn-ea"/>
                <a:cs typeface="+mn-cs"/>
              </a:rPr>
              <a:t> Wildlife Service</a:t>
            </a:r>
            <a:r>
              <a:rPr lang="en-US" sz="1200" b="0" i="0" u="none" kern="1200" dirty="0">
                <a:solidFill>
                  <a:schemeClr val="tx1"/>
                </a:solidFill>
                <a:effectLst/>
                <a:latin typeface="+mn-lt"/>
                <a:ea typeface="+mn-ea"/>
                <a:cs typeface="+mn-cs"/>
              </a:rPr>
              <a:t> use critical loads to:  identify resources at risk, focus research and monitoring efforts, inform planning and other land management activities, evaluate potential impacts of emission increases, and develop pollution reduction strategies. The U.S. Environmental Protection Agency is expanding use of critical loads for assessments and policy development, including consideration of critical loads when reviewing National Ambient Air</a:t>
            </a:r>
            <a:r>
              <a:rPr lang="en-US" sz="1200" b="0" i="0" u="none" kern="1200" baseline="0" dirty="0">
                <a:solidFill>
                  <a:schemeClr val="tx1"/>
                </a:solidFill>
                <a:effectLst/>
                <a:latin typeface="+mn-lt"/>
                <a:ea typeface="+mn-ea"/>
                <a:cs typeface="+mn-cs"/>
              </a:rPr>
              <a:t> Quality Standards</a:t>
            </a:r>
            <a:r>
              <a:rPr lang="en-US" sz="1200" b="0" i="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FAF2B-363C-4A8D-8328-17DBFE41D615}" type="slidenum">
              <a:rPr lang="en-US" smtClean="0"/>
              <a:t>36</a:t>
            </a:fld>
            <a:endParaRPr lang="en-US"/>
          </a:p>
        </p:txBody>
      </p:sp>
    </p:spTree>
    <p:extLst>
      <p:ext uri="{BB962C8B-B14F-4D97-AF65-F5344CB8AC3E}">
        <p14:creationId xmlns:p14="http://schemas.microsoft.com/office/powerpoint/2010/main" val="2540153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the variety</a:t>
            </a:r>
            <a:r>
              <a:rPr lang="en-US" baseline="0" dirty="0"/>
              <a:t> of online critical load tools and resources.  </a:t>
            </a:r>
            <a:r>
              <a:rPr lang="en-US" dirty="0"/>
              <a:t>To access websites (i.e., open</a:t>
            </a:r>
            <a:r>
              <a:rPr lang="en-US" baseline="0" dirty="0"/>
              <a:t> hyperlink), right click on a line and select “Open Hyperlink”</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37</a:t>
            </a:fld>
            <a:endParaRPr lang="en-US"/>
          </a:p>
        </p:txBody>
      </p:sp>
    </p:spTree>
    <p:extLst>
      <p:ext uri="{BB962C8B-B14F-4D97-AF65-F5344CB8AC3E}">
        <p14:creationId xmlns:p14="http://schemas.microsoft.com/office/powerpoint/2010/main" val="3844950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background on NADP-CLAD</a:t>
            </a:r>
          </a:p>
        </p:txBody>
      </p:sp>
      <p:sp>
        <p:nvSpPr>
          <p:cNvPr id="4" name="Slide Number Placeholder 3"/>
          <p:cNvSpPr>
            <a:spLocks noGrp="1"/>
          </p:cNvSpPr>
          <p:nvPr>
            <p:ph type="sldNum" sz="quarter" idx="10"/>
          </p:nvPr>
        </p:nvSpPr>
        <p:spPr/>
        <p:txBody>
          <a:bodyPr/>
          <a:lstStyle/>
          <a:p>
            <a:fld id="{0DAFAF2B-363C-4A8D-8328-17DBFE41D615}" type="slidenum">
              <a:rPr lang="en-US" smtClean="0"/>
              <a:t>38</a:t>
            </a:fld>
            <a:endParaRPr lang="en-US"/>
          </a:p>
        </p:txBody>
      </p:sp>
    </p:spTree>
    <p:extLst>
      <p:ext uri="{BB962C8B-B14F-4D97-AF65-F5344CB8AC3E}">
        <p14:creationId xmlns:p14="http://schemas.microsoft.com/office/powerpoint/2010/main" val="1854502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a:t>
            </a:r>
            <a:r>
              <a:rPr lang="en-US" baseline="0" dirty="0"/>
              <a:t> the main products of NADP-CLAD.</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39</a:t>
            </a:fld>
            <a:endParaRPr lang="en-US"/>
          </a:p>
        </p:txBody>
      </p:sp>
    </p:spTree>
    <p:extLst>
      <p:ext uri="{BB962C8B-B14F-4D97-AF65-F5344CB8AC3E}">
        <p14:creationId xmlns:p14="http://schemas.microsoft.com/office/powerpoint/2010/main" val="1109536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40</a:t>
            </a:fld>
            <a:endParaRPr lang="en-US"/>
          </a:p>
        </p:txBody>
      </p:sp>
    </p:spTree>
    <p:extLst>
      <p:ext uri="{BB962C8B-B14F-4D97-AF65-F5344CB8AC3E}">
        <p14:creationId xmlns:p14="http://schemas.microsoft.com/office/powerpoint/2010/main" val="19698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abbreviation</a:t>
            </a:r>
            <a:r>
              <a:rPr lang="en-US" baseline="0" dirty="0"/>
              <a:t>s and full text/names of terms that appear in the presentation.</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4</a:t>
            </a:fld>
            <a:endParaRPr lang="en-US"/>
          </a:p>
        </p:txBody>
      </p:sp>
    </p:spTree>
    <p:extLst>
      <p:ext uri="{BB962C8B-B14F-4D97-AF65-F5344CB8AC3E}">
        <p14:creationId xmlns:p14="http://schemas.microsoft.com/office/powerpoint/2010/main" val="93742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DBA18-5B67-44C9-9DCA-34291D5F5DD9}" type="slidenum">
              <a:rPr lang="en-US" smtClean="0"/>
              <a:t>41</a:t>
            </a:fld>
            <a:endParaRPr lang="en-US"/>
          </a:p>
        </p:txBody>
      </p:sp>
    </p:spTree>
    <p:extLst>
      <p:ext uri="{BB962C8B-B14F-4D97-AF65-F5344CB8AC3E}">
        <p14:creationId xmlns:p14="http://schemas.microsoft.com/office/powerpoint/2010/main" val="3744013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43</a:t>
            </a:fld>
            <a:endParaRPr lang="en-US"/>
          </a:p>
        </p:txBody>
      </p:sp>
    </p:spTree>
    <p:extLst>
      <p:ext uri="{BB962C8B-B14F-4D97-AF65-F5344CB8AC3E}">
        <p14:creationId xmlns:p14="http://schemas.microsoft.com/office/powerpoint/2010/main" val="406330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 have a variety of Critical Load names that range from mechanism (e.g., surface water acidification) to biological receptor (e.g., mycorrhizal fungi) to chemical criterion (e.g., nitrate leaching).  But all are ultimately connected to the biological receptor that are protecting.</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45</a:t>
            </a:fld>
            <a:endParaRPr lang="en-US"/>
          </a:p>
        </p:txBody>
      </p:sp>
    </p:spTree>
    <p:extLst>
      <p:ext uri="{BB962C8B-B14F-4D97-AF65-F5344CB8AC3E}">
        <p14:creationId xmlns:p14="http://schemas.microsoft.com/office/powerpoint/2010/main" val="2944236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334EF8-5C16-49DD-B2D7-2AD0C21704E6}" type="slidenum">
              <a:rPr lang="en-US" altLang="en-US"/>
              <a:pPr>
                <a:spcBef>
                  <a:spcPct val="0"/>
                </a:spcBef>
              </a:pPr>
              <a:t>48</a:t>
            </a:fld>
            <a:endParaRPr lang="en-US" altLang="en-US"/>
          </a:p>
        </p:txBody>
      </p:sp>
      <p:sp>
        <p:nvSpPr>
          <p:cNvPr id="4099" name="Rectangle 2"/>
          <p:cNvSpPr>
            <a:spLocks noGrp="1" noRot="1" noChangeAspect="1" noChangeArrowheads="1" noTextEdit="1"/>
          </p:cNvSpPr>
          <p:nvPr>
            <p:ph type="sldImg"/>
          </p:nvPr>
        </p:nvSpPr>
        <p:spPr>
          <a:xfrm>
            <a:off x="347663" y="681038"/>
            <a:ext cx="6211887" cy="3495675"/>
          </a:xfrm>
          <a:ln/>
        </p:spPr>
      </p:sp>
      <p:sp>
        <p:nvSpPr>
          <p:cNvPr id="4100" name="Rectangle 3"/>
          <p:cNvSpPr>
            <a:spLocks noGrp="1" noChangeArrowheads="1"/>
          </p:cNvSpPr>
          <p:nvPr>
            <p:ph type="body" idx="1"/>
          </p:nvPr>
        </p:nvSpPr>
        <p:spPr>
          <a:xfrm>
            <a:off x="911225" y="4405313"/>
            <a:ext cx="5081588" cy="4175125"/>
          </a:xfrm>
          <a:noFill/>
        </p:spPr>
        <p:txBody>
          <a:bodyPr/>
          <a:lstStyle/>
          <a:p>
            <a:pPr eaLnBrk="1" hangingPunct="1"/>
            <a:r>
              <a:rPr lang="en-US" altLang="en-US"/>
              <a:t>How much N is 4 kg/ha/yr? About  943,771 20 lb bags of N </a:t>
            </a:r>
          </a:p>
          <a:p>
            <a:pPr eaLnBrk="1" hangingPunct="1"/>
            <a:r>
              <a:rPr lang="en-US" altLang="en-US"/>
              <a:t>Some initial computer ecosystem modeling has been done to estimate how long (at current deposition rates of about 2% increase/yr) before we get to effects on fish and other aquatic animals..   Not just about preventing dead fish.. but about current effects on ecosystem health already documented. </a:t>
            </a:r>
          </a:p>
        </p:txBody>
      </p:sp>
    </p:spTree>
    <p:extLst>
      <p:ext uri="{BB962C8B-B14F-4D97-AF65-F5344CB8AC3E}">
        <p14:creationId xmlns:p14="http://schemas.microsoft.com/office/powerpoint/2010/main" val="563176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develop a critical load for the amount of sunshine you can handle before you get a burn. </a:t>
            </a:r>
          </a:p>
          <a:p>
            <a:endParaRPr lang="en-US" dirty="0"/>
          </a:p>
          <a:p>
            <a:r>
              <a:rPr lang="en-US" dirty="0"/>
              <a:t>So maybe you can spend 15 minutes in the sun but anything over that and you start turning red</a:t>
            </a:r>
          </a:p>
          <a:p>
            <a:endParaRPr lang="en-US" dirty="0"/>
          </a:p>
          <a:p>
            <a:r>
              <a:rPr lang="en-US" dirty="0"/>
              <a:t>We can apply the same idea to nitrogen. </a:t>
            </a:r>
          </a:p>
          <a:p>
            <a:r>
              <a:rPr lang="en-US" dirty="0"/>
              <a:t>Maybe a high alpine meadow can tolerate 3 kg N/ha/</a:t>
            </a:r>
            <a:r>
              <a:rPr lang="en-US" dirty="0" err="1"/>
              <a:t>yr</a:t>
            </a:r>
            <a:r>
              <a:rPr lang="en-US" dirty="0"/>
              <a:t> but anything over that and we start seeing shifts in plant communities. </a:t>
            </a:r>
          </a:p>
          <a:p>
            <a:endParaRPr lang="en-US" dirty="0"/>
          </a:p>
          <a:p>
            <a:r>
              <a:rPr lang="en-US" dirty="0"/>
              <a:t>The</a:t>
            </a:r>
            <a:r>
              <a:rPr lang="en-US" baseline="0" dirty="0"/>
              <a:t> goal is to reduce nitrogen effects to conserve delicate systems. </a:t>
            </a:r>
            <a:endParaRPr lang="en-US" dirty="0"/>
          </a:p>
        </p:txBody>
      </p:sp>
      <p:sp>
        <p:nvSpPr>
          <p:cNvPr id="4" name="Slide Number Placeholder 3"/>
          <p:cNvSpPr>
            <a:spLocks noGrp="1"/>
          </p:cNvSpPr>
          <p:nvPr>
            <p:ph type="sldNum" sz="quarter" idx="10"/>
          </p:nvPr>
        </p:nvSpPr>
        <p:spPr/>
        <p:txBody>
          <a:bodyPr/>
          <a:lstStyle/>
          <a:p>
            <a:fld id="{9FBE4FD8-ABD2-4F9F-875A-3868631565F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560934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you can have too much of a good thing for example: sunshine, we love it especially around here after a long winter. We need it so we can produce vitamin d to keep our bones strong, but too much sunlight and we get sunburnt.  </a:t>
            </a:r>
          </a:p>
          <a:p>
            <a:endParaRPr lang="en-US" dirty="0"/>
          </a:p>
          <a:p>
            <a:endParaRPr lang="en-US" dirty="0"/>
          </a:p>
        </p:txBody>
      </p:sp>
      <p:sp>
        <p:nvSpPr>
          <p:cNvPr id="4" name="Slide Number Placeholder 3"/>
          <p:cNvSpPr>
            <a:spLocks noGrp="1"/>
          </p:cNvSpPr>
          <p:nvPr>
            <p:ph type="sldNum" sz="quarter" idx="10"/>
          </p:nvPr>
        </p:nvSpPr>
        <p:spPr/>
        <p:txBody>
          <a:bodyPr/>
          <a:lstStyle/>
          <a:p>
            <a:fld id="{9FBE4FD8-ABD2-4F9F-875A-3868631565F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57310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12617-FA8A-42EE-90BF-014FE3F8629C}" type="slidenum">
              <a:rPr lang="en-US" smtClean="0"/>
              <a:t>52</a:t>
            </a:fld>
            <a:endParaRPr lang="en-US"/>
          </a:p>
        </p:txBody>
      </p:sp>
    </p:spTree>
    <p:extLst>
      <p:ext uri="{BB962C8B-B14F-4D97-AF65-F5344CB8AC3E}">
        <p14:creationId xmlns:p14="http://schemas.microsoft.com/office/powerpoint/2010/main" val="1214031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Acidifying</a:t>
            </a:r>
            <a:r>
              <a:rPr lang="en-US" baseline="0" dirty="0"/>
              <a:t> and fertilizing pollutants have many harmful effects on the environment– they acidify surface waters and soils that can harm fish and aquatic invertebrates.  </a:t>
            </a:r>
            <a:r>
              <a:rPr lang="en-US" baseline="0" dirty="0" err="1"/>
              <a:t>Acidit</a:t>
            </a:r>
            <a:r>
              <a:rPr lang="en-US" baseline="0" dirty="0"/>
              <a:t> also harms soils by removing calcium and releasing aluminum, slowing plant growth.  Too much fertilizer tends to favor weedy plants over native plants adapted to lower fertility soils.  N deposition to aquatic systems can cause algal blooms, fish kills and lower </a:t>
            </a:r>
            <a:r>
              <a:rPr lang="en-US" baseline="0" dirty="0" err="1"/>
              <a:t>biodiverity</a:t>
            </a:r>
            <a:r>
              <a:rPr lang="en-US" baseline="0" dirty="0"/>
              <a:t>.—and these effects can extend over great distances.</a:t>
            </a:r>
          </a:p>
          <a:p>
            <a:endParaRPr lang="en-US" baseline="0" dirty="0"/>
          </a:p>
          <a:p>
            <a:r>
              <a:rPr lang="en-US" baseline="0" dirty="0"/>
              <a:t>Target loads can be set at or higher than critical loads to achieve a desired ecological condition or set a policy or management goal.</a:t>
            </a:r>
            <a:endParaRPr lang="en-US" dirty="0"/>
          </a:p>
        </p:txBody>
      </p:sp>
      <p:sp>
        <p:nvSpPr>
          <p:cNvPr id="4" name="Slide Number Placeholder 3"/>
          <p:cNvSpPr>
            <a:spLocks noGrp="1"/>
          </p:cNvSpPr>
          <p:nvPr>
            <p:ph type="sldNum" sz="quarter" idx="10"/>
          </p:nvPr>
        </p:nvSpPr>
        <p:spPr/>
        <p:txBody>
          <a:bodyPr/>
          <a:lstStyle/>
          <a:p>
            <a:fld id="{96D026B8-54DA-4308-86E4-D6E09F6D9BB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474663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term critical load….</a:t>
            </a:r>
            <a:endParaRPr lang="en-US" dirty="0"/>
          </a:p>
        </p:txBody>
      </p:sp>
      <p:sp>
        <p:nvSpPr>
          <p:cNvPr id="4" name="Slide Number Placeholder 3"/>
          <p:cNvSpPr>
            <a:spLocks noGrp="1"/>
          </p:cNvSpPr>
          <p:nvPr>
            <p:ph type="sldNum" sz="quarter" idx="10"/>
          </p:nvPr>
        </p:nvSpPr>
        <p:spPr/>
        <p:txBody>
          <a:bodyPr/>
          <a:lstStyle/>
          <a:p>
            <a:fld id="{96D026B8-54DA-4308-86E4-D6E09F6D9BB1}"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952501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USDA FS and EPA are working on several tools to utilize critical loads  - AQ Portal, NCLAS, and the CL Mapper.  The first one is publically accessible already and the other two are in development.  These allow managers to determine critical loads and assess risk.</a:t>
            </a:r>
            <a:endParaRPr lang="en-US" dirty="0"/>
          </a:p>
        </p:txBody>
      </p:sp>
      <p:sp>
        <p:nvSpPr>
          <p:cNvPr id="4" name="Slide Number Placeholder 3"/>
          <p:cNvSpPr>
            <a:spLocks noGrp="1"/>
          </p:cNvSpPr>
          <p:nvPr>
            <p:ph type="sldNum" sz="quarter" idx="10"/>
          </p:nvPr>
        </p:nvSpPr>
        <p:spPr/>
        <p:txBody>
          <a:bodyPr/>
          <a:lstStyle/>
          <a:p>
            <a:fld id="{96D026B8-54DA-4308-86E4-D6E09F6D9BB1}"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17819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slide that shows the main</a:t>
            </a:r>
            <a:r>
              <a:rPr lang="en-US" baseline="0" dirty="0"/>
              <a:t> sources of N and S air pollution</a:t>
            </a:r>
            <a:endParaRPr lang="en-US" dirty="0"/>
          </a:p>
        </p:txBody>
      </p:sp>
      <p:sp>
        <p:nvSpPr>
          <p:cNvPr id="4" name="Slide Number Placeholder 3"/>
          <p:cNvSpPr>
            <a:spLocks noGrp="1"/>
          </p:cNvSpPr>
          <p:nvPr>
            <p:ph type="sldNum" sz="quarter" idx="10"/>
          </p:nvPr>
        </p:nvSpPr>
        <p:spPr/>
        <p:txBody>
          <a:bodyPr/>
          <a:lstStyle/>
          <a:p>
            <a:fld id="{E22DBA18-5B67-44C9-9DCA-34291D5F5DD9}" type="slidenum">
              <a:rPr lang="en-US" smtClean="0"/>
              <a:t>5</a:t>
            </a:fld>
            <a:endParaRPr lang="en-US"/>
          </a:p>
        </p:txBody>
      </p:sp>
    </p:spTree>
    <p:extLst>
      <p:ext uri="{BB962C8B-B14F-4D97-AF65-F5344CB8AC3E}">
        <p14:creationId xmlns:p14="http://schemas.microsoft.com/office/powerpoint/2010/main" val="3122414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NPS has been monitoring the amount of deposition and doing research on the effects of nitrogen deposition on ecosystems. </a:t>
            </a:r>
          </a:p>
          <a:p>
            <a:r>
              <a:rPr lang="en-US" dirty="0"/>
              <a:t>We are hoping to develop critical loads, A term used to describe the amount of pollution an organism or ecosystem can withstand before harmful effects occur. </a:t>
            </a:r>
          </a:p>
          <a:p>
            <a:endParaRPr lang="en-US" dirty="0"/>
          </a:p>
          <a:p>
            <a:r>
              <a:rPr lang="en-US" dirty="0"/>
              <a:t>Here we see that at a certain amount of N we start to see changes in phytoplankton, then changes in soil then changes in alpine plant diversity.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9FBE4FD8-ABD2-4F9F-875A-3868631565F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856477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 in notes to</a:t>
            </a:r>
            <a:r>
              <a:rPr lang="en-US" baseline="0" dirty="0"/>
              <a:t> remind people that maps are CLAD</a:t>
            </a:r>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59</a:t>
            </a:fld>
            <a:endParaRPr lang="en-US"/>
          </a:p>
        </p:txBody>
      </p:sp>
    </p:spTree>
    <p:extLst>
      <p:ext uri="{BB962C8B-B14F-4D97-AF65-F5344CB8AC3E}">
        <p14:creationId xmlns:p14="http://schemas.microsoft.com/office/powerpoint/2010/main" val="3343320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60</a:t>
            </a:fld>
            <a:endParaRPr lang="en-US"/>
          </a:p>
        </p:txBody>
      </p:sp>
    </p:spTree>
    <p:extLst>
      <p:ext uri="{BB962C8B-B14F-4D97-AF65-F5344CB8AC3E}">
        <p14:creationId xmlns:p14="http://schemas.microsoft.com/office/powerpoint/2010/main" val="25424246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61</a:t>
            </a:fld>
            <a:endParaRPr lang="en-US"/>
          </a:p>
        </p:txBody>
      </p:sp>
    </p:spTree>
    <p:extLst>
      <p:ext uri="{BB962C8B-B14F-4D97-AF65-F5344CB8AC3E}">
        <p14:creationId xmlns:p14="http://schemas.microsoft.com/office/powerpoint/2010/main" val="1409027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This slide outlines the main sources of different forms of atmospheric</a:t>
            </a:r>
            <a:r>
              <a:rPr lang="en-US" baseline="0" dirty="0">
                <a:solidFill>
                  <a:srgbClr val="FF0000"/>
                </a:solidFill>
              </a:rPr>
              <a:t> </a:t>
            </a:r>
            <a:r>
              <a:rPr lang="en-US" dirty="0">
                <a:solidFill>
                  <a:srgbClr val="FF0000"/>
                </a:solidFill>
              </a:rPr>
              <a:t>N</a:t>
            </a:r>
            <a:r>
              <a:rPr lang="en-US" baseline="0" dirty="0">
                <a:solidFill>
                  <a:srgbClr val="FF0000"/>
                </a:solidFill>
              </a:rPr>
              <a:t> pollution.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DAFAF2B-363C-4A8D-8328-17DBFE41D615}" type="slidenum">
              <a:rPr lang="en-US" smtClean="0"/>
              <a:t>6</a:t>
            </a:fld>
            <a:endParaRPr lang="en-US"/>
          </a:p>
        </p:txBody>
      </p:sp>
    </p:spTree>
    <p:extLst>
      <p:ext uri="{BB962C8B-B14F-4D97-AF65-F5344CB8AC3E}">
        <p14:creationId xmlns:p14="http://schemas.microsoft.com/office/powerpoint/2010/main" val="413464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Results</a:t>
            </a:r>
          </a:p>
          <a:p>
            <a:pPr marL="171450" indent="-171450">
              <a:buFont typeface="Arial" panose="020B0604020202020204" pitchFamily="34" charset="0"/>
              <a:buChar char="•"/>
            </a:pPr>
            <a:r>
              <a:rPr lang="en-US" dirty="0"/>
              <a:t>Annual NOₓ emissions have declined dramatically under the ARP (Acid Rain Program), NOₓ Budget Trading Program (NBP),</a:t>
            </a:r>
            <a:r>
              <a:rPr lang="en-US" baseline="0" dirty="0"/>
              <a:t> </a:t>
            </a:r>
            <a:r>
              <a:rPr lang="en-US" dirty="0"/>
              <a:t>and CSAPR (Cross State Air Pollution Rule) programs, with the majority of reductions coming from coal-fired units.</a:t>
            </a:r>
          </a:p>
          <a:p>
            <a:pPr marL="171450" indent="-171450">
              <a:buFont typeface="Arial" panose="020B0604020202020204" pitchFamily="34" charset="0"/>
              <a:buChar char="•"/>
            </a:pPr>
            <a:r>
              <a:rPr lang="en-US" dirty="0"/>
              <a:t>These reductions have occurred while electricity demand (measured as heat input) remained relatively stable, indicating that the emission reductions were not driven by decreased electric generation.</a:t>
            </a:r>
          </a:p>
          <a:p>
            <a:pPr marL="171450" indent="-171450">
              <a:buFont typeface="Arial" panose="020B0604020202020204" pitchFamily="34" charset="0"/>
              <a:buChar char="•"/>
            </a:pPr>
            <a:r>
              <a:rPr lang="en-US" dirty="0"/>
              <a:t>These emission reductions are a result of an overall increase in the environmental efficiency at affected sources as power generators installed controls, ran their controls year-round, switched to lower emitting fuels, or otherwise reduced their NOₓ emissions while meeting relatively steady electricity demand.</a:t>
            </a:r>
          </a:p>
          <a:p>
            <a:pPr marL="171450" indent="-171450">
              <a:buFont typeface="Arial" panose="020B0604020202020204" pitchFamily="34" charset="0"/>
              <a:buChar char="•"/>
            </a:pPr>
            <a:r>
              <a:rPr lang="en-US" dirty="0"/>
              <a:t>Other programs—such as regional and state NOₓ emission control programs—also contributed significantly to the annual NOₓ emission reductions achieved by sources in 2015.</a:t>
            </a:r>
          </a:p>
          <a:p>
            <a:pPr marL="171450" indent="-171450">
              <a:buFont typeface="Arial" panose="020B0604020202020204" pitchFamily="34" charset="0"/>
              <a:buChar char="•"/>
            </a:pPr>
            <a:r>
              <a:rPr lang="en-US" dirty="0"/>
              <a:t>Dashed line in the figure is the CSAPR NOx</a:t>
            </a:r>
            <a:r>
              <a:rPr lang="en-US" baseline="0" dirty="0"/>
              <a:t> annual program emission cap. </a:t>
            </a:r>
            <a:endParaRPr lang="en-US" dirty="0"/>
          </a:p>
          <a:p>
            <a:endParaRPr lang="en-US" dirty="0"/>
          </a:p>
          <a:p>
            <a:r>
              <a:rPr lang="en-US" dirty="0"/>
              <a:t>Annual NOₓ Emissions Trends</a:t>
            </a:r>
          </a:p>
          <a:p>
            <a:pPr marL="171450" indent="-171450">
              <a:buFont typeface="Arial" panose="020B0604020202020204" pitchFamily="34" charset="0"/>
              <a:buChar char="•"/>
            </a:pPr>
            <a:r>
              <a:rPr lang="en-US" dirty="0"/>
              <a:t>ARP: Units in the ARP NOₓ program emitted 1.3 million tons of NOₓ emissions in 2015, indicating that ARP sources reduced emissions by 6.8 million tons from the projected level in 2000.</a:t>
            </a:r>
          </a:p>
          <a:p>
            <a:pPr marL="171450" indent="-171450">
              <a:buFont typeface="Arial" panose="020B0604020202020204" pitchFamily="34" charset="0"/>
              <a:buChar char="•"/>
            </a:pPr>
            <a:r>
              <a:rPr lang="en-US" dirty="0"/>
              <a:t>CSAPR and ARP: In 2015, the first year of operation of the CSAPR NOₓ annual program, sources in both the CSAPR NOₓ annual program and the ARP together emitted 1.4 million tons, a reduction of 5.0 million tons (79 percent reduction) from 1990 levels, 3.8 million tons (73 percent reduction) from 2000, and 2.3 million tons (63 percent reduction) from 2005 levels.</a:t>
            </a:r>
          </a:p>
          <a:p>
            <a:pPr marL="171450" indent="-171450">
              <a:buFont typeface="Arial" panose="020B0604020202020204" pitchFamily="34" charset="0"/>
              <a:buChar char="•"/>
            </a:pPr>
            <a:r>
              <a:rPr lang="en-US" dirty="0"/>
              <a:t>CSAPR: Emissions from the CSAPR NOₓ annual program sources alone were about 905,000 tons in 2015. This is about 1.4 million tons (61 percent) lower than in 2005 and 360,000 tons (29 percent) below the CSAPR NOₓ annual program's 2015 regional budget of 1,269,837 tons.</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0DAFAF2B-363C-4A8D-8328-17DBFE41D615}" type="slidenum">
              <a:rPr lang="en-US" smtClean="0"/>
              <a:t>7</a:t>
            </a:fld>
            <a:endParaRPr lang="en-US"/>
          </a:p>
        </p:txBody>
      </p:sp>
    </p:spTree>
    <p:extLst>
      <p:ext uri="{BB962C8B-B14F-4D97-AF65-F5344CB8AC3E}">
        <p14:creationId xmlns:p14="http://schemas.microsoft.com/office/powerpoint/2010/main" val="1852269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This slide outlines the main sources of atmospheric</a:t>
            </a:r>
            <a:r>
              <a:rPr lang="en-US" baseline="0" dirty="0">
                <a:solidFill>
                  <a:srgbClr val="FF0000"/>
                </a:solidFill>
              </a:rPr>
              <a:t> S pollution.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DAFAF2B-363C-4A8D-8328-17DBFE41D615}" type="slidenum">
              <a:rPr lang="en-US" smtClean="0"/>
              <a:t>8</a:t>
            </a:fld>
            <a:endParaRPr lang="en-US"/>
          </a:p>
        </p:txBody>
      </p:sp>
    </p:spTree>
    <p:extLst>
      <p:ext uri="{BB962C8B-B14F-4D97-AF65-F5344CB8AC3E}">
        <p14:creationId xmlns:p14="http://schemas.microsoft.com/office/powerpoint/2010/main" val="886807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Overall Results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Under the ARP</a:t>
            </a:r>
            <a:r>
              <a:rPr lang="en-US" sz="1200" b="0" i="0" kern="1200" baseline="0" dirty="0">
                <a:solidFill>
                  <a:schemeClr val="tx1"/>
                </a:solidFill>
                <a:effectLst/>
                <a:latin typeface="+mn-lt"/>
                <a:ea typeface="+mn-ea"/>
                <a:cs typeface="+mn-cs"/>
              </a:rPr>
              <a:t> (Acid Rain Program)</a:t>
            </a:r>
            <a:r>
              <a:rPr lang="en-US" sz="1200" b="0" i="0" kern="1200" dirty="0">
                <a:solidFill>
                  <a:schemeClr val="tx1"/>
                </a:solidFill>
                <a:effectLst/>
                <a:latin typeface="+mn-lt"/>
                <a:ea typeface="+mn-ea"/>
                <a:cs typeface="+mn-cs"/>
              </a:rPr>
              <a:t> and now CSAPR (Cross-State Air Pollution Rule), power plants have significantly lowered SO₂ emissions while electricity demand (measured as heat input) remained relatively stable, indicating that the emission reductions were not driven by decreased total electric generation.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These emission reductions are a result of an overall increase in the environmental efficiency at affected sources as power generators installed controls, switched to lower emitting fuels, or otherwise reduced their SO₂ emissions while meeting relatively steady electricity demand.</a:t>
            </a:r>
          </a:p>
          <a:p>
            <a:pPr marL="171450" indent="-171450">
              <a:buFont typeface="Arial" panose="020B0604020202020204" pitchFamily="34" charset="0"/>
              <a:buChar char="•"/>
            </a:pPr>
            <a:r>
              <a:rPr lang="en-US" dirty="0"/>
              <a:t>Dashed line in the figure is the CSAPR SO</a:t>
            </a:r>
            <a:r>
              <a:rPr lang="en-US" baseline="-25000" dirty="0"/>
              <a:t>2</a:t>
            </a:r>
            <a:r>
              <a:rPr lang="en-US" baseline="0" dirty="0"/>
              <a:t> annual program emission cap.</a:t>
            </a:r>
            <a:endParaRPr lang="en-US" sz="1200" b="0" i="0" kern="1200" dirty="0">
              <a:solidFill>
                <a:schemeClr val="tx1"/>
              </a:solidFill>
              <a:effectLst/>
              <a:latin typeface="+mn-lt"/>
              <a:ea typeface="+mn-ea"/>
              <a:cs typeface="+mn-cs"/>
            </a:endParaRPr>
          </a:p>
          <a:p>
            <a:endParaRPr lang="en-US" dirty="0"/>
          </a:p>
          <a:p>
            <a:r>
              <a:rPr lang="en-US" sz="1200" b="1" i="0" kern="1200" dirty="0">
                <a:solidFill>
                  <a:schemeClr val="tx1"/>
                </a:solidFill>
                <a:effectLst/>
                <a:latin typeface="+mn-lt"/>
                <a:ea typeface="+mn-ea"/>
                <a:cs typeface="+mn-cs"/>
              </a:rPr>
              <a:t>SO₂ Emission Trends</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ARP</a:t>
            </a:r>
            <a:r>
              <a:rPr lang="en-US" sz="1200" b="0" i="0" kern="1200" dirty="0">
                <a:solidFill>
                  <a:schemeClr val="tx1"/>
                </a:solidFill>
                <a:effectLst/>
                <a:latin typeface="+mn-lt"/>
                <a:ea typeface="+mn-ea"/>
                <a:cs typeface="+mn-cs"/>
              </a:rPr>
              <a:t>: Units in the ARP emitted 2.2 million tons of SO₂ in 2015.</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ARP sources reduced emissions by 13.5 million tons (86 percent) from 1990 levels and 15.1 million tons (87 percent) from 1980 levels.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CSAPR and ARP</a:t>
            </a:r>
            <a:r>
              <a:rPr lang="en-US" sz="1200" b="0" i="0" kern="1200" dirty="0">
                <a:solidFill>
                  <a:schemeClr val="tx1"/>
                </a:solidFill>
                <a:effectLst/>
                <a:latin typeface="+mn-lt"/>
                <a:ea typeface="+mn-ea"/>
                <a:cs typeface="+mn-cs"/>
              </a:rPr>
              <a:t>: All ARP and CSAPR sources together emitted a total of 2.2 million tons of SO₂ in 2015.</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2015, sources covered by both the CSAPR SO₂ annual program and the ARP reduced SO₂ emissions by 13.5 million tons (86 percent) from 1990 levels (before implementation of the ARP), 9.0 million tons (80 percent) from 2000 levels (ARP Phase II), and 8.0 million tons (78 percent) from 2005 levels (before implementation of CAIR and CSAPR). </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CSAPR</a:t>
            </a:r>
            <a:r>
              <a:rPr lang="en-US" sz="1200" b="0" i="0" kern="1200" dirty="0">
                <a:solidFill>
                  <a:schemeClr val="tx1"/>
                </a:solidFill>
                <a:effectLst/>
                <a:latin typeface="+mn-lt"/>
                <a:ea typeface="+mn-ea"/>
                <a:cs typeface="+mn-cs"/>
              </a:rPr>
              <a:t>: Annual SO₂ emissions from sources in the CSAPR SO₂ program alone fell from 7.7 million tons in 2005 to 1.8 million tons in 2015, a 77 percent reduction. In 2015, SO₂ emissions were about 1.7 million tons below the regional CSAPR emission budgets (1.3 million in Group 1 and 0.4 million in Group 2).</a:t>
            </a:r>
          </a:p>
          <a:p>
            <a:endParaRPr lang="en-US" dirty="0"/>
          </a:p>
        </p:txBody>
      </p:sp>
      <p:sp>
        <p:nvSpPr>
          <p:cNvPr id="4" name="Slide Number Placeholder 3"/>
          <p:cNvSpPr>
            <a:spLocks noGrp="1"/>
          </p:cNvSpPr>
          <p:nvPr>
            <p:ph type="sldNum" sz="quarter" idx="10"/>
          </p:nvPr>
        </p:nvSpPr>
        <p:spPr/>
        <p:txBody>
          <a:bodyPr/>
          <a:lstStyle/>
          <a:p>
            <a:fld id="{0DAFAF2B-363C-4A8D-8328-17DBFE41D615}" type="slidenum">
              <a:rPr lang="en-US" smtClean="0"/>
              <a:t>9</a:t>
            </a:fld>
            <a:endParaRPr lang="en-US"/>
          </a:p>
        </p:txBody>
      </p:sp>
    </p:spTree>
    <p:extLst>
      <p:ext uri="{BB962C8B-B14F-4D97-AF65-F5344CB8AC3E}">
        <p14:creationId xmlns:p14="http://schemas.microsoft.com/office/powerpoint/2010/main" val="380591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a:off x="4762500" y="6324075"/>
            <a:ext cx="6800850" cy="2063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10075" y="6619350"/>
            <a:ext cx="7172325" cy="39687"/>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99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407742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2868587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229600" y="6172201"/>
            <a:ext cx="3352800" cy="365125"/>
          </a:xfrm>
          <a:prstGeom prst="rect">
            <a:avLst/>
          </a:prstGeom>
        </p:spPr>
        <p:txBody>
          <a:bodyPr/>
          <a:lstStyle/>
          <a:p>
            <a:fld id="{6844477F-98DB-44BE-B6C8-E458255A87B6}" type="datetimeFigureOut">
              <a:rPr lang="en-US" smtClean="0">
                <a:solidFill>
                  <a:prstClr val="black">
                    <a:lumMod val="50000"/>
                    <a:lumOff val="50000"/>
                  </a:prstClr>
                </a:solidFill>
              </a:rPr>
              <a:pPr/>
              <a:t>10/17/2018</a:t>
            </a:fld>
            <a:endParaRPr lang="en-US">
              <a:solidFill>
                <a:prstClr val="black">
                  <a:lumMod val="50000"/>
                  <a:lumOff val="50000"/>
                </a:prstClr>
              </a:solidFill>
            </a:endParaRPr>
          </a:p>
        </p:txBody>
      </p:sp>
      <p:sp>
        <p:nvSpPr>
          <p:cNvPr id="5" name="Footer Placeholder 4"/>
          <p:cNvSpPr>
            <a:spLocks noGrp="1"/>
          </p:cNvSpPr>
          <p:nvPr>
            <p:ph type="ftr" sz="quarter" idx="11"/>
          </p:nvPr>
        </p:nvSpPr>
        <p:spPr>
          <a:xfrm>
            <a:off x="609600" y="6172201"/>
            <a:ext cx="4470401" cy="365125"/>
          </a:xfrm>
          <a:prstGeom prst="rect">
            <a:avLst/>
          </a:prstGeom>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5080000" y="6172201"/>
            <a:ext cx="2438400" cy="365125"/>
          </a:xfrm>
          <a:prstGeom prst="rect">
            <a:avLst/>
          </a:prstGeom>
        </p:spPr>
        <p:txBody>
          <a:bodyPr/>
          <a:lstStyle/>
          <a:p>
            <a:fld id="{D8237254-0725-4D1A-987E-4B650BB33C4E}"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19166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255551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3217575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77787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368842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13913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3287816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17495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828730-828E-48F5-81FF-28279C23C328}" type="datetimeFigureOut">
              <a:rPr lang="en-US" smtClean="0"/>
              <a:t>10/17/2018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EC79C1E-E1B0-411F-A73D-AAA268CD387F}" type="slidenum">
              <a:rPr lang="en-US" smtClean="0"/>
              <a:t>‹#›</a:t>
            </a:fld>
            <a:endParaRPr lang="en-US"/>
          </a:p>
        </p:txBody>
      </p:sp>
    </p:spTree>
    <p:extLst>
      <p:ext uri="{BB962C8B-B14F-4D97-AF65-F5344CB8AC3E}">
        <p14:creationId xmlns:p14="http://schemas.microsoft.com/office/powerpoint/2010/main" val="10658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098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p:nvPr userDrawn="1"/>
        </p:nvPicPr>
        <p:blipFill rotWithShape="1">
          <a:blip r:embed="rId14" cstate="print">
            <a:extLst>
              <a:ext uri="{28A0092B-C50C-407E-A947-70E740481C1C}">
                <a14:useLocalDpi xmlns:a14="http://schemas.microsoft.com/office/drawing/2010/main" val="0"/>
              </a:ext>
            </a:extLst>
          </a:blip>
          <a:srcRect r="22517"/>
          <a:stretch/>
        </p:blipFill>
        <p:spPr bwMode="auto">
          <a:xfrm>
            <a:off x="0" y="5957887"/>
            <a:ext cx="4621531" cy="796925"/>
          </a:xfrm>
          <a:prstGeom prst="rect">
            <a:avLst/>
          </a:prstGeom>
          <a:noFill/>
          <a:ln>
            <a:noFill/>
          </a:ln>
        </p:spPr>
      </p:pic>
      <p:cxnSp>
        <p:nvCxnSpPr>
          <p:cNvPr id="8" name="Straight Connector 7"/>
          <p:cNvCxnSpPr/>
          <p:nvPr userDrawn="1"/>
        </p:nvCxnSpPr>
        <p:spPr>
          <a:xfrm>
            <a:off x="4762500" y="6324075"/>
            <a:ext cx="6800850" cy="2063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0075" y="6619350"/>
            <a:ext cx="7172325" cy="39687"/>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5645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1.jpe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Jennifer.Phelan@slh.wisc.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www.icpmapping.org/" TargetMode="External"/><Relationship Id="rId3" Type="http://schemas.openxmlformats.org/officeDocument/2006/relationships/hyperlink" Target="https://globalchange.epa.gov/" TargetMode="External"/><Relationship Id="rId7" Type="http://schemas.openxmlformats.org/officeDocument/2006/relationships/hyperlink" Target="http://www.nrs.fs.fed.us/clean_air_water/clean_water/critical_load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rivm.nl/en/Topics/Topics/C/Coordination_Centre_for_Effects_CCE" TargetMode="External"/><Relationship Id="rId5" Type="http://schemas.openxmlformats.org/officeDocument/2006/relationships/hyperlink" Target="http://www.nature.nps.gov/air/Studies/criticalloads/" TargetMode="External"/><Relationship Id="rId4" Type="http://schemas.openxmlformats.org/officeDocument/2006/relationships/hyperlink" Target="http://www.srs.fs.usda.gov/airqualityportal/" TargetMode="External"/><Relationship Id="rId9" Type="http://schemas.openxmlformats.org/officeDocument/2006/relationships/hyperlink" Target="http://nadp.sws.uiuc.edu/committees/cla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nadp.sws.uiuc.edu/committees/clad/"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rivm.nl/en/themasites/icpmm/manual-and-downloads/manual-english/index.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3.png"/><Relationship Id="rId11" Type="http://schemas.openxmlformats.org/officeDocument/2006/relationships/image" Target="../media/image60.png"/><Relationship Id="rId5" Type="http://schemas.openxmlformats.org/officeDocument/2006/relationships/oleObject" Target="../embeddings/oleObject1.bin"/><Relationship Id="rId10" Type="http://schemas.openxmlformats.org/officeDocument/2006/relationships/image" Target="../media/image59.png"/><Relationship Id="rId4" Type="http://schemas.openxmlformats.org/officeDocument/2006/relationships/image" Target="../media/image55.jpeg"/><Relationship Id="rId9"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43.xml"/><Relationship Id="rId7" Type="http://schemas.openxmlformats.org/officeDocument/2006/relationships/image" Target="../media/image53.png"/><Relationship Id="rId12"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67.png"/><Relationship Id="rId5" Type="http://schemas.openxmlformats.org/officeDocument/2006/relationships/image" Target="../media/image64.jpeg"/><Relationship Id="rId10" Type="http://schemas.openxmlformats.org/officeDocument/2006/relationships/image" Target="../media/image66.jpeg"/><Relationship Id="rId4" Type="http://schemas.openxmlformats.org/officeDocument/2006/relationships/image" Target="../media/image54.jpeg"/><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hyperlink" Target="https://play.google.com/store/apps/details?id=com.egert.clock"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oypf-8anUAhXNzRoKHRqPAA0QjRwIBw&amp;url=https://spaceplace.nasa.gov/menu/sun/&amp;psig=AFQjCNGt-thPLN37iwCrs_DrU5HcIzaPwA&amp;ust=1496861550196948"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hyperlink" Target="https://www.google.com/url?sa=i&amp;rct=j&amp;q=&amp;esrc=s&amp;source=images&amp;cd=&amp;cad=rja&amp;uact=8&amp;ved=0ahUKEwi9msSt8qnUAhUHQBoKHd2eBSwQjRwIBw&amp;url=https://www.theodysseyonline.com/five-thing-people-who-sunburn-easily-know&amp;psig=AFQjCNF-PlI46aXjikMRf5lemS2IYJ66sg&amp;ust=1496861594953676" TargetMode="Externa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www.srs.fs.usda.gov/airqualityporta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jpg"/></Relationships>
</file>

<file path=ppt/slides/_rels/slide6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79.jpeg"/><Relationship Id="rId4" Type="http://schemas.openxmlformats.org/officeDocument/2006/relationships/image" Target="../media/image7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845155"/>
            <a:ext cx="7772400" cy="1470025"/>
          </a:xfrm>
        </p:spPr>
        <p:txBody>
          <a:bodyPr>
            <a:normAutofit/>
          </a:bodyPr>
          <a:lstStyle/>
          <a:p>
            <a:r>
              <a:rPr lang="en-US" sz="4800" b="1" dirty="0"/>
              <a:t>Critical Load</a:t>
            </a:r>
          </a:p>
        </p:txBody>
      </p:sp>
      <p:sp>
        <p:nvSpPr>
          <p:cNvPr id="3" name="Subtitle 2"/>
          <p:cNvSpPr>
            <a:spLocks noGrp="1"/>
          </p:cNvSpPr>
          <p:nvPr>
            <p:ph type="subTitle" idx="1"/>
          </p:nvPr>
        </p:nvSpPr>
        <p:spPr>
          <a:xfrm>
            <a:off x="2895600" y="2467579"/>
            <a:ext cx="6400800" cy="1752600"/>
          </a:xfrm>
        </p:spPr>
        <p:txBody>
          <a:bodyPr/>
          <a:lstStyle/>
          <a:p>
            <a:r>
              <a:rPr lang="en-US" dirty="0">
                <a:solidFill>
                  <a:schemeClr val="tx1"/>
                </a:solidFill>
              </a:rPr>
              <a:t>A tool to evaluate the sensitivity of terrestrial and aquatic ecosystems to air pollution</a:t>
            </a:r>
          </a:p>
        </p:txBody>
      </p:sp>
      <p:pic>
        <p:nvPicPr>
          <p:cNvPr id="4" name="Picture 15" descr="275px-Air_"/>
          <p:cNvPicPr>
            <a:picLocks noChangeAspect="1" noChangeArrowheads="1"/>
          </p:cNvPicPr>
          <p:nvPr/>
        </p:nvPicPr>
        <p:blipFill>
          <a:blip r:embed="rId3" cstate="print"/>
          <a:srcRect/>
          <a:stretch>
            <a:fillRect/>
          </a:stretch>
        </p:blipFill>
        <p:spPr bwMode="auto">
          <a:xfrm>
            <a:off x="2280491" y="3991578"/>
            <a:ext cx="1719034" cy="1143939"/>
          </a:xfrm>
          <a:prstGeom prst="rect">
            <a:avLst/>
          </a:prstGeom>
          <a:noFill/>
        </p:spPr>
      </p:pic>
      <p:pic>
        <p:nvPicPr>
          <p:cNvPr id="5" name="Picture 2" descr="Image result for picture of car pollu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658" y="3974326"/>
            <a:ext cx="1734664" cy="1143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picture of mixed for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2459" y="3976255"/>
            <a:ext cx="1713993" cy="1140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picture of river with fi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9768" y="3974049"/>
            <a:ext cx="1740033" cy="1143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258" y="3974460"/>
            <a:ext cx="1709314" cy="1143275"/>
          </a:xfrm>
          <a:prstGeom prst="rect">
            <a:avLst/>
          </a:prstGeom>
        </p:spPr>
      </p:pic>
      <p:sp>
        <p:nvSpPr>
          <p:cNvPr id="9" name="TextBox 8"/>
          <p:cNvSpPr txBox="1"/>
          <p:nvPr/>
        </p:nvSpPr>
        <p:spPr>
          <a:xfrm>
            <a:off x="7162800" y="5515577"/>
            <a:ext cx="2819400" cy="369332"/>
          </a:xfrm>
          <a:prstGeom prst="rect">
            <a:avLst/>
          </a:prstGeom>
          <a:noFill/>
        </p:spPr>
        <p:txBody>
          <a:bodyPr wrap="square" rtlCol="0">
            <a:spAutoFit/>
          </a:bodyPr>
          <a:lstStyle/>
          <a:p>
            <a:r>
              <a:rPr lang="en-US" dirty="0"/>
              <a:t>Version 1.0 – 11/06/18</a:t>
            </a:r>
          </a:p>
        </p:txBody>
      </p:sp>
    </p:spTree>
    <p:extLst>
      <p:ext uri="{BB962C8B-B14F-4D97-AF65-F5344CB8AC3E}">
        <p14:creationId xmlns:p14="http://schemas.microsoft.com/office/powerpoint/2010/main" val="215502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930" y="539670"/>
            <a:ext cx="5970271" cy="450930"/>
          </a:xfrm>
        </p:spPr>
        <p:txBody>
          <a:bodyPr>
            <a:noAutofit/>
          </a:bodyPr>
          <a:lstStyle/>
          <a:p>
            <a:pPr algn="ctr"/>
            <a:r>
              <a:rPr lang="en-US" b="1" dirty="0"/>
              <a:t>Why do we care?</a:t>
            </a:r>
          </a:p>
        </p:txBody>
      </p:sp>
      <p:sp>
        <p:nvSpPr>
          <p:cNvPr id="3" name="Content Placeholder 2"/>
          <p:cNvSpPr>
            <a:spLocks noGrp="1"/>
          </p:cNvSpPr>
          <p:nvPr>
            <p:ph idx="1"/>
          </p:nvPr>
        </p:nvSpPr>
        <p:spPr>
          <a:xfrm>
            <a:off x="800100" y="1524001"/>
            <a:ext cx="10566400" cy="4525963"/>
          </a:xfrm>
        </p:spPr>
        <p:txBody>
          <a:bodyPr>
            <a:normAutofit/>
          </a:bodyPr>
          <a:lstStyle/>
          <a:p>
            <a:r>
              <a:rPr lang="en-US" dirty="0"/>
              <a:t>Air pollution deposits to ecosystems in the form of wet and dry N and S deposition</a:t>
            </a:r>
          </a:p>
          <a:p>
            <a:pPr marL="0" indent="0">
              <a:buNone/>
            </a:pPr>
            <a:endParaRPr lang="en-US" dirty="0"/>
          </a:p>
          <a:p>
            <a:pPr marL="0" indent="0">
              <a:buNone/>
            </a:pPr>
            <a:endParaRPr lang="en-US" dirty="0"/>
          </a:p>
        </p:txBody>
      </p:sp>
      <p:pic>
        <p:nvPicPr>
          <p:cNvPr id="10242" name="Picture 2" descr="Image result for picture of lich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78" y="4732332"/>
            <a:ext cx="1211633" cy="9087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picture of for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007" y="4244968"/>
            <a:ext cx="1345667" cy="10092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picture of for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picture of plant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2" name="Picture 22" descr="Image result for picture of snowshoe ha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4918" y="122794"/>
            <a:ext cx="1093776" cy="1172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result for picture of di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9941" y="4351013"/>
            <a:ext cx="1316003" cy="8646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ile:Brook trout swims in native stream underwater fish ima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4017" y="4685309"/>
            <a:ext cx="1389945" cy="9243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mage result for picture of pla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361" y="3831965"/>
            <a:ext cx="1501475" cy="1128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60747" y="4691338"/>
            <a:ext cx="1417761" cy="1063321"/>
          </a:xfrm>
          <a:prstGeom prst="rect">
            <a:avLst/>
          </a:prstGeom>
        </p:spPr>
      </p:pic>
      <p:pic>
        <p:nvPicPr>
          <p:cNvPr id="4100" name="Picture 4" descr="Image result for picture of baseball bat">
            <a:extLst>
              <a:ext uri="{FF2B5EF4-FFF2-40B4-BE49-F238E27FC236}">
                <a16:creationId xmlns:a16="http://schemas.microsoft.com/office/drawing/2014/main" id="{62E7EF42-126B-42F3-836A-DF41E3E87F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43568" y="208919"/>
            <a:ext cx="1816457" cy="131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04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6028" y="1225962"/>
            <a:ext cx="6477000" cy="4768692"/>
          </a:xfrm>
        </p:spPr>
      </p:pic>
      <p:sp>
        <p:nvSpPr>
          <p:cNvPr id="5" name="TextBox 4"/>
          <p:cNvSpPr txBox="1"/>
          <p:nvPr/>
        </p:nvSpPr>
        <p:spPr>
          <a:xfrm rot="10800000" flipV="1">
            <a:off x="8033656" y="4700435"/>
            <a:ext cx="2895601" cy="584775"/>
          </a:xfrm>
          <a:prstGeom prst="rect">
            <a:avLst/>
          </a:prstGeom>
          <a:noFill/>
        </p:spPr>
        <p:txBody>
          <a:bodyPr wrap="square" rtlCol="0">
            <a:spAutoFit/>
          </a:bodyPr>
          <a:lstStyle/>
          <a:p>
            <a:r>
              <a:rPr lang="en-US" sz="1600" dirty="0"/>
              <a:t>https://nature.nps.gov/air/Studies/criticalLoads/DepExplain.cfm</a:t>
            </a:r>
          </a:p>
        </p:txBody>
      </p:sp>
      <p:sp>
        <p:nvSpPr>
          <p:cNvPr id="6" name="Title 1"/>
          <p:cNvSpPr>
            <a:spLocks noGrp="1"/>
          </p:cNvSpPr>
          <p:nvPr>
            <p:ph type="title"/>
          </p:nvPr>
        </p:nvSpPr>
        <p:spPr>
          <a:xfrm>
            <a:off x="1752600" y="228600"/>
            <a:ext cx="8534400" cy="1143000"/>
          </a:xfrm>
        </p:spPr>
        <p:txBody>
          <a:bodyPr>
            <a:normAutofit/>
          </a:bodyPr>
          <a:lstStyle/>
          <a:p>
            <a:r>
              <a:rPr lang="en-US" b="1" dirty="0"/>
              <a:t>N and S Pollution Transport and Fate</a:t>
            </a:r>
          </a:p>
        </p:txBody>
      </p:sp>
    </p:spTree>
    <p:extLst>
      <p:ext uri="{BB962C8B-B14F-4D97-AF65-F5344CB8AC3E}">
        <p14:creationId xmlns:p14="http://schemas.microsoft.com/office/powerpoint/2010/main" val="2803762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425"/>
            <a:ext cx="10515600" cy="1325563"/>
          </a:xfrm>
        </p:spPr>
        <p:txBody>
          <a:bodyPr/>
          <a:lstStyle/>
          <a:p>
            <a:r>
              <a:rPr lang="en-US" b="1" dirty="0"/>
              <a:t>Nitrogen (N) Deposition – TDEP (2013-2015)</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990" y="1313460"/>
            <a:ext cx="3006090" cy="23228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41" y="1313460"/>
            <a:ext cx="5140960" cy="3972560"/>
          </a:xfrm>
          <a:prstGeom prst="rect">
            <a:avLst/>
          </a:prstGeom>
        </p:spPr>
      </p:pic>
      <p:sp>
        <p:nvSpPr>
          <p:cNvPr id="9" name="TextBox 8"/>
          <p:cNvSpPr txBox="1"/>
          <p:nvPr/>
        </p:nvSpPr>
        <p:spPr>
          <a:xfrm>
            <a:off x="1387747" y="1982460"/>
            <a:ext cx="818243" cy="492443"/>
          </a:xfrm>
          <a:prstGeom prst="rect">
            <a:avLst/>
          </a:prstGeom>
          <a:noFill/>
        </p:spPr>
        <p:txBody>
          <a:bodyPr wrap="square" rtlCol="0">
            <a:spAutoFit/>
          </a:bodyPr>
          <a:lstStyle/>
          <a:p>
            <a:r>
              <a:rPr lang="en-US" sz="2600" dirty="0" err="1"/>
              <a:t>NO</a:t>
            </a:r>
            <a:r>
              <a:rPr lang="en-US" sz="2600" baseline="-25000" dirty="0" err="1"/>
              <a:t>y</a:t>
            </a:r>
            <a:r>
              <a:rPr lang="en-US" sz="2600" dirty="0"/>
              <a:t> </a:t>
            </a:r>
          </a:p>
        </p:txBody>
      </p:sp>
      <p:sp>
        <p:nvSpPr>
          <p:cNvPr id="10" name="TextBox 9"/>
          <p:cNvSpPr txBox="1"/>
          <p:nvPr/>
        </p:nvSpPr>
        <p:spPr>
          <a:xfrm>
            <a:off x="1387747" y="4338460"/>
            <a:ext cx="818243" cy="492443"/>
          </a:xfrm>
          <a:prstGeom prst="rect">
            <a:avLst/>
          </a:prstGeom>
          <a:noFill/>
        </p:spPr>
        <p:txBody>
          <a:bodyPr wrap="square" rtlCol="0">
            <a:spAutoFit/>
          </a:bodyPr>
          <a:lstStyle/>
          <a:p>
            <a:r>
              <a:rPr lang="en-US" sz="2600" dirty="0" err="1"/>
              <a:t>NH</a:t>
            </a:r>
            <a:r>
              <a:rPr lang="en-US" sz="2600" baseline="-25000" dirty="0" err="1"/>
              <a:t>x</a:t>
            </a:r>
            <a:r>
              <a:rPr lang="en-US" sz="2600" dirty="0"/>
              <a:t> </a:t>
            </a:r>
          </a:p>
        </p:txBody>
      </p:sp>
      <p:pic>
        <p:nvPicPr>
          <p:cNvPr id="12" name="Content Placeholder 11"/>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205990" y="3763001"/>
            <a:ext cx="3006090" cy="2322887"/>
          </a:xfrm>
        </p:spPr>
      </p:pic>
      <p:sp>
        <p:nvSpPr>
          <p:cNvPr id="13" name="TextBox 12"/>
          <p:cNvSpPr txBox="1"/>
          <p:nvPr/>
        </p:nvSpPr>
        <p:spPr>
          <a:xfrm>
            <a:off x="5845447" y="5286020"/>
            <a:ext cx="1533253" cy="492443"/>
          </a:xfrm>
          <a:prstGeom prst="rect">
            <a:avLst/>
          </a:prstGeom>
          <a:noFill/>
        </p:spPr>
        <p:txBody>
          <a:bodyPr wrap="square" rtlCol="0">
            <a:spAutoFit/>
          </a:bodyPr>
          <a:lstStyle/>
          <a:p>
            <a:r>
              <a:rPr lang="en-US" sz="2600" dirty="0"/>
              <a:t>Total N</a:t>
            </a:r>
          </a:p>
        </p:txBody>
      </p:sp>
      <p:sp>
        <p:nvSpPr>
          <p:cNvPr id="14" name="TextBox 13"/>
          <p:cNvSpPr txBox="1"/>
          <p:nvPr/>
        </p:nvSpPr>
        <p:spPr>
          <a:xfrm>
            <a:off x="7556500" y="5841926"/>
            <a:ext cx="4038600" cy="369332"/>
          </a:xfrm>
          <a:prstGeom prst="rect">
            <a:avLst/>
          </a:prstGeom>
          <a:noFill/>
        </p:spPr>
        <p:txBody>
          <a:bodyPr wrap="square" rtlCol="0">
            <a:spAutoFit/>
          </a:bodyPr>
          <a:lstStyle/>
          <a:p>
            <a:r>
              <a:rPr lang="en-US" dirty="0"/>
              <a:t>ftp://ftp.epa.gov/castnet/tdep/images/</a:t>
            </a:r>
          </a:p>
        </p:txBody>
      </p:sp>
    </p:spTree>
    <p:extLst>
      <p:ext uri="{BB962C8B-B14F-4D97-AF65-F5344CB8AC3E}">
        <p14:creationId xmlns:p14="http://schemas.microsoft.com/office/powerpoint/2010/main" val="1118031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6854" y="1315461"/>
            <a:ext cx="6030446" cy="4659890"/>
          </a:xfrm>
        </p:spPr>
      </p:pic>
      <p:sp>
        <p:nvSpPr>
          <p:cNvPr id="6" name="Title 1"/>
          <p:cNvSpPr>
            <a:spLocks noGrp="1"/>
          </p:cNvSpPr>
          <p:nvPr>
            <p:ph type="title"/>
          </p:nvPr>
        </p:nvSpPr>
        <p:spPr>
          <a:xfrm>
            <a:off x="838200" y="225425"/>
            <a:ext cx="10515600" cy="1325563"/>
          </a:xfrm>
        </p:spPr>
        <p:txBody>
          <a:bodyPr/>
          <a:lstStyle/>
          <a:p>
            <a:r>
              <a:rPr lang="en-US" b="1" dirty="0"/>
              <a:t>Sulfur (S) Deposition – TDEP (2013-2015)</a:t>
            </a:r>
          </a:p>
        </p:txBody>
      </p:sp>
      <p:sp>
        <p:nvSpPr>
          <p:cNvPr id="9" name="TextBox 8"/>
          <p:cNvSpPr txBox="1"/>
          <p:nvPr/>
        </p:nvSpPr>
        <p:spPr>
          <a:xfrm>
            <a:off x="7556500" y="5841926"/>
            <a:ext cx="4038600" cy="369332"/>
          </a:xfrm>
          <a:prstGeom prst="rect">
            <a:avLst/>
          </a:prstGeom>
          <a:noFill/>
        </p:spPr>
        <p:txBody>
          <a:bodyPr wrap="square" rtlCol="0">
            <a:spAutoFit/>
          </a:bodyPr>
          <a:lstStyle/>
          <a:p>
            <a:r>
              <a:rPr lang="en-US" dirty="0"/>
              <a:t>ftp://ftp.epa.gov/castnet/tdep/images/</a:t>
            </a:r>
          </a:p>
        </p:txBody>
      </p:sp>
    </p:spTree>
    <p:extLst>
      <p:ext uri="{BB962C8B-B14F-4D97-AF65-F5344CB8AC3E}">
        <p14:creationId xmlns:p14="http://schemas.microsoft.com/office/powerpoint/2010/main" val="163576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0" y="539670"/>
            <a:ext cx="5918201" cy="450930"/>
          </a:xfrm>
        </p:spPr>
        <p:txBody>
          <a:bodyPr>
            <a:noAutofit/>
          </a:bodyPr>
          <a:lstStyle/>
          <a:p>
            <a:pPr algn="ctr"/>
            <a:r>
              <a:rPr lang="en-US" b="1" dirty="0"/>
              <a:t>Why do we care?</a:t>
            </a:r>
          </a:p>
        </p:txBody>
      </p:sp>
      <p:sp>
        <p:nvSpPr>
          <p:cNvPr id="4" name="AutoShape 6" descr="Image result for picture of for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picture of plant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2" name="Picture 22" descr="Image result for picture of snowshoe h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918" y="122794"/>
            <a:ext cx="1093776" cy="11726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picture of lich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178" y="4732332"/>
            <a:ext cx="1211633" cy="9087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picture of for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6007" y="4244968"/>
            <a:ext cx="1345667" cy="10092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picture of di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9941" y="4351013"/>
            <a:ext cx="1316003" cy="8646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File:Brook trout swims in native stream underwater fish ima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4017" y="4685309"/>
            <a:ext cx="1389945" cy="9243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Image result for picture of pla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361" y="3831965"/>
            <a:ext cx="1501475" cy="11281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60747" y="4691338"/>
            <a:ext cx="1417761" cy="1063321"/>
          </a:xfrm>
          <a:prstGeom prst="rect">
            <a:avLst/>
          </a:prstGeom>
        </p:spPr>
      </p:pic>
      <p:sp>
        <p:nvSpPr>
          <p:cNvPr id="32" name="Content Placeholder 2"/>
          <p:cNvSpPr txBox="1">
            <a:spLocks/>
          </p:cNvSpPr>
          <p:nvPr/>
        </p:nvSpPr>
        <p:spPr>
          <a:xfrm>
            <a:off x="787400" y="1524001"/>
            <a:ext cx="10629899"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75000"/>
                  </a:schemeClr>
                </a:solidFill>
              </a:rPr>
              <a:t>Air pollution deposits to ecosystems in the form of wet and dry N and S deposition</a:t>
            </a:r>
          </a:p>
          <a:p>
            <a:r>
              <a:rPr lang="en-US" dirty="0"/>
              <a:t>N and/or S deposition negatively impact the biota in terrestrial and aquatic ecosystems and the services they provide</a:t>
            </a:r>
          </a:p>
          <a:p>
            <a:pPr marL="0" inden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14" name="Picture 4" descr="Image result for picture of baseball bat">
            <a:extLst>
              <a:ext uri="{FF2B5EF4-FFF2-40B4-BE49-F238E27FC236}">
                <a16:creationId xmlns:a16="http://schemas.microsoft.com/office/drawing/2014/main" id="{06968227-2453-4F68-ADC8-AC5586B02E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43568" y="208919"/>
            <a:ext cx="1816457" cy="131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52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How do N and S deposition negatively impact ecosystems?</a:t>
            </a:r>
          </a:p>
        </p:txBody>
      </p:sp>
      <p:sp>
        <p:nvSpPr>
          <p:cNvPr id="3" name="Content Placeholder 2"/>
          <p:cNvSpPr>
            <a:spLocks noGrp="1"/>
          </p:cNvSpPr>
          <p:nvPr>
            <p:ph idx="1"/>
          </p:nvPr>
        </p:nvSpPr>
        <p:spPr>
          <a:xfrm>
            <a:off x="825500" y="2028508"/>
            <a:ext cx="10515600" cy="4525963"/>
          </a:xfrm>
        </p:spPr>
        <p:txBody>
          <a:bodyPr>
            <a:normAutofit/>
          </a:bodyPr>
          <a:lstStyle/>
          <a:p>
            <a:r>
              <a:rPr lang="en-US" dirty="0"/>
              <a:t>Eutrophication – excess N:</a:t>
            </a:r>
          </a:p>
          <a:p>
            <a:pPr lvl="1"/>
            <a:r>
              <a:rPr lang="en-US" dirty="0"/>
              <a:t>Fertilizing effect in soils and drainage/surface waters (lakes, streams, and estuaries)</a:t>
            </a:r>
          </a:p>
          <a:p>
            <a:r>
              <a:rPr lang="en-US" dirty="0"/>
              <a:t>Acidification – excess S and/or N:</a:t>
            </a:r>
          </a:p>
          <a:p>
            <a:pPr lvl="1"/>
            <a:r>
              <a:rPr lang="en-US" dirty="0"/>
              <a:t>Acidifies soils and drainage/surface waters</a:t>
            </a:r>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45679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Eutrophication – excess N</a:t>
            </a:r>
          </a:p>
        </p:txBody>
      </p:sp>
      <p:sp>
        <p:nvSpPr>
          <p:cNvPr id="3" name="Content Placeholder 2"/>
          <p:cNvSpPr>
            <a:spLocks noGrp="1"/>
          </p:cNvSpPr>
          <p:nvPr>
            <p:ph idx="1"/>
          </p:nvPr>
        </p:nvSpPr>
        <p:spPr>
          <a:xfrm>
            <a:off x="838200" y="1722438"/>
            <a:ext cx="10426700" cy="4525963"/>
          </a:xfrm>
        </p:spPr>
        <p:txBody>
          <a:bodyPr>
            <a:normAutofit/>
          </a:bodyPr>
          <a:lstStyle/>
          <a:p>
            <a:r>
              <a:rPr lang="en-US" dirty="0"/>
              <a:t>Fertilizing effect:</a:t>
            </a:r>
          </a:p>
          <a:p>
            <a:pPr lvl="1"/>
            <a:r>
              <a:rPr lang="en-US" dirty="0"/>
              <a:t>Terrestrial and aquatic mechanisms:</a:t>
            </a:r>
          </a:p>
          <a:p>
            <a:pPr lvl="2"/>
            <a:r>
              <a:rPr lang="en-US" dirty="0"/>
              <a:t>N is the limiting nutrient to growth in many terrestrial and aquatic ecosystems</a:t>
            </a:r>
          </a:p>
          <a:p>
            <a:pPr lvl="2"/>
            <a:r>
              <a:rPr lang="en-US" dirty="0"/>
              <a:t>Excess N stimulates growth in many ecosystems</a:t>
            </a:r>
          </a:p>
          <a:p>
            <a:pPr lvl="2"/>
            <a:r>
              <a:rPr lang="en-US" dirty="0"/>
              <a:t>Excess N changes competitive interactions and advantage, leading to changes in composition and diversity</a:t>
            </a:r>
          </a:p>
          <a:p>
            <a:pPr lvl="2"/>
            <a:r>
              <a:rPr lang="en-US" dirty="0"/>
              <a:t>Increased nitrate (NO</a:t>
            </a:r>
            <a:r>
              <a:rPr lang="en-US" baseline="-25000" dirty="0"/>
              <a:t>3</a:t>
            </a:r>
            <a:r>
              <a:rPr lang="en-US" baseline="30000" dirty="0"/>
              <a:t>-</a:t>
            </a:r>
            <a:r>
              <a:rPr lang="en-US" dirty="0"/>
              <a:t>) leaching to drainage/surface waters</a:t>
            </a:r>
          </a:p>
        </p:txBody>
      </p:sp>
    </p:spTree>
    <p:extLst>
      <p:ext uri="{BB962C8B-B14F-4D97-AF65-F5344CB8AC3E}">
        <p14:creationId xmlns:p14="http://schemas.microsoft.com/office/powerpoint/2010/main" val="1589214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Acidification – excess N and/or S</a:t>
            </a:r>
          </a:p>
        </p:txBody>
      </p:sp>
      <p:sp>
        <p:nvSpPr>
          <p:cNvPr id="3" name="Content Placeholder 2"/>
          <p:cNvSpPr>
            <a:spLocks noGrp="1"/>
          </p:cNvSpPr>
          <p:nvPr>
            <p:ph idx="1"/>
          </p:nvPr>
        </p:nvSpPr>
        <p:spPr>
          <a:xfrm>
            <a:off x="838200" y="1722438"/>
            <a:ext cx="10401300" cy="4525963"/>
          </a:xfrm>
        </p:spPr>
        <p:txBody>
          <a:bodyPr>
            <a:normAutofit/>
          </a:bodyPr>
          <a:lstStyle/>
          <a:p>
            <a:r>
              <a:rPr lang="en-US" dirty="0"/>
              <a:t>Acidifies soils and drainage/surface waters:</a:t>
            </a:r>
          </a:p>
          <a:p>
            <a:pPr lvl="1"/>
            <a:r>
              <a:rPr lang="en-US" dirty="0"/>
              <a:t>Terrestrial mechanisms:</a:t>
            </a:r>
          </a:p>
          <a:p>
            <a:pPr lvl="2"/>
            <a:r>
              <a:rPr lang="en-US" dirty="0"/>
              <a:t>Increased aluminum (Al) in soil solution; Al is toxic to many plant species</a:t>
            </a:r>
          </a:p>
          <a:p>
            <a:pPr lvl="2"/>
            <a:r>
              <a:rPr lang="en-US" dirty="0"/>
              <a:t>Leaching of base cations from rooting zone of soil; loss of nutrients and creation of nutrient imbalance</a:t>
            </a:r>
          </a:p>
          <a:p>
            <a:pPr lvl="2"/>
            <a:r>
              <a:rPr lang="en-US" dirty="0"/>
              <a:t>Species of plants, trees, mycorrhizae, and lichens differ in their sensitivity to these conditions</a:t>
            </a:r>
          </a:p>
          <a:p>
            <a:pPr lvl="1"/>
            <a:r>
              <a:rPr lang="en-US" dirty="0"/>
              <a:t>Aquatic mechanisms:</a:t>
            </a:r>
          </a:p>
          <a:p>
            <a:pPr lvl="2"/>
            <a:r>
              <a:rPr lang="en-US" dirty="0"/>
              <a:t>Leaching of sulfate (SO</a:t>
            </a:r>
            <a:r>
              <a:rPr lang="en-US" baseline="-25000" dirty="0"/>
              <a:t>4</a:t>
            </a:r>
            <a:r>
              <a:rPr lang="en-US" baseline="30000" dirty="0"/>
              <a:t>2-</a:t>
            </a:r>
            <a:r>
              <a:rPr lang="en-US" dirty="0"/>
              <a:t>) and NO</a:t>
            </a:r>
            <a:r>
              <a:rPr lang="en-US" baseline="-25000" dirty="0"/>
              <a:t>3</a:t>
            </a:r>
            <a:r>
              <a:rPr lang="en-US" baseline="30000" dirty="0"/>
              <a:t>-</a:t>
            </a:r>
            <a:r>
              <a:rPr lang="en-US" dirty="0"/>
              <a:t> leading to export of base cations and decreased pH and ANC in drainage/surface waters</a:t>
            </a:r>
          </a:p>
          <a:p>
            <a:pPr lvl="2"/>
            <a:r>
              <a:rPr lang="en-US" dirty="0"/>
              <a:t>Increased Al in drainage/surface waters; Al is toxic to many aquatic species</a:t>
            </a:r>
          </a:p>
          <a:p>
            <a:pPr lvl="2"/>
            <a:r>
              <a:rPr lang="en-US" dirty="0"/>
              <a:t>Species of aquatic macroinvertebrates, algae, and fish differ in their sensitivity to these conditions</a:t>
            </a:r>
          </a:p>
          <a:p>
            <a:pPr marL="457200" lvl="1" indent="0">
              <a:buNone/>
            </a:pPr>
            <a:endParaRPr lang="en-US" dirty="0"/>
          </a:p>
          <a:p>
            <a:pPr lvl="1"/>
            <a:endParaRPr lang="en-US" dirty="0"/>
          </a:p>
        </p:txBody>
      </p:sp>
    </p:spTree>
    <p:extLst>
      <p:ext uri="{BB962C8B-B14F-4D97-AF65-F5344CB8AC3E}">
        <p14:creationId xmlns:p14="http://schemas.microsoft.com/office/powerpoint/2010/main" val="119848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How is N and/or S deposition negatively impacting your system?</a:t>
            </a:r>
          </a:p>
        </p:txBody>
      </p:sp>
      <p:sp>
        <p:nvSpPr>
          <p:cNvPr id="3" name="Content Placeholder 2"/>
          <p:cNvSpPr>
            <a:spLocks noGrp="1"/>
          </p:cNvSpPr>
          <p:nvPr>
            <p:ph idx="1"/>
          </p:nvPr>
        </p:nvSpPr>
        <p:spPr>
          <a:xfrm>
            <a:off x="838200" y="2057400"/>
            <a:ext cx="10223500" cy="685800"/>
          </a:xfrm>
        </p:spPr>
        <p:txBody>
          <a:bodyPr>
            <a:normAutofit/>
          </a:bodyPr>
          <a:lstStyle/>
          <a:p>
            <a:r>
              <a:rPr lang="en-US" dirty="0"/>
              <a:t>Eutrophication OR Acidification?</a:t>
            </a:r>
          </a:p>
          <a:p>
            <a:pPr marL="457200" lvl="1" indent="0">
              <a:buNone/>
            </a:pPr>
            <a:endParaRPr lang="en-US" dirty="0">
              <a:solidFill>
                <a:srgbClr val="FF0000"/>
              </a:solidFill>
            </a:endParaRPr>
          </a:p>
          <a:p>
            <a:pPr marL="457200" lvl="1" indent="0">
              <a:buNone/>
            </a:pPr>
            <a:endParaRPr lang="en-US" dirty="0"/>
          </a:p>
          <a:p>
            <a:pPr lvl="1"/>
            <a:endParaRPr lang="en-US" dirty="0"/>
          </a:p>
        </p:txBody>
      </p:sp>
      <p:sp>
        <p:nvSpPr>
          <p:cNvPr id="4" name="TextBox 3"/>
          <p:cNvSpPr txBox="1"/>
          <p:nvPr/>
        </p:nvSpPr>
        <p:spPr>
          <a:xfrm>
            <a:off x="1866900" y="2921556"/>
            <a:ext cx="7086600" cy="2831544"/>
          </a:xfrm>
          <a:prstGeom prst="rect">
            <a:avLst/>
          </a:prstGeom>
          <a:noFill/>
        </p:spPr>
        <p:txBody>
          <a:bodyPr wrap="square" rtlCol="0">
            <a:spAutoFit/>
          </a:bodyPr>
          <a:lstStyle/>
          <a:p>
            <a:r>
              <a:rPr lang="en-US" sz="3200" dirty="0">
                <a:solidFill>
                  <a:srgbClr val="FF0000"/>
                </a:solidFill>
              </a:rPr>
              <a:t>*** mechanism is often not certain because N can act as a fertilizer and acidifying agent, and N and S deposition are often correlated; both mechanisms can be occurring in an ecosystem***</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130" y="2514601"/>
            <a:ext cx="3113371" cy="3176587"/>
          </a:xfrm>
          <a:prstGeom prst="rect">
            <a:avLst/>
          </a:prstGeom>
        </p:spPr>
      </p:pic>
    </p:spTree>
    <p:extLst>
      <p:ext uri="{BB962C8B-B14F-4D97-AF65-F5344CB8AC3E}">
        <p14:creationId xmlns:p14="http://schemas.microsoft.com/office/powerpoint/2010/main" val="1715010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Ecosystem Effects of N Deposition</a:t>
            </a:r>
          </a:p>
        </p:txBody>
      </p:sp>
      <p:sp>
        <p:nvSpPr>
          <p:cNvPr id="3" name="Content Placeholder 2"/>
          <p:cNvSpPr>
            <a:spLocks noGrp="1"/>
          </p:cNvSpPr>
          <p:nvPr>
            <p:ph idx="1"/>
          </p:nvPr>
        </p:nvSpPr>
        <p:spPr/>
        <p:txBody>
          <a:bodyPr>
            <a:normAutofit/>
          </a:bodyPr>
          <a:lstStyle/>
          <a:p>
            <a:r>
              <a:rPr lang="en-US" dirty="0"/>
              <a:t>Annual Plants:</a:t>
            </a:r>
          </a:p>
          <a:p>
            <a:pPr lvl="1"/>
            <a:r>
              <a:rPr lang="en-US" dirty="0"/>
              <a:t>Increased or decreased primary productivity</a:t>
            </a:r>
          </a:p>
          <a:p>
            <a:pPr lvl="1"/>
            <a:r>
              <a:rPr lang="en-US" dirty="0"/>
              <a:t>Increased mortality</a:t>
            </a:r>
          </a:p>
          <a:p>
            <a:pPr lvl="1"/>
            <a:r>
              <a:rPr lang="en-US" dirty="0"/>
              <a:t>Changes in community composition </a:t>
            </a:r>
          </a:p>
          <a:p>
            <a:pPr lvl="1"/>
            <a:r>
              <a:rPr lang="en-US" dirty="0"/>
              <a:t>Loss of biodiversity </a:t>
            </a:r>
          </a:p>
          <a:p>
            <a:pPr lvl="1"/>
            <a:r>
              <a:rPr lang="en-US" dirty="0"/>
              <a:t>Spread of invasive species</a:t>
            </a:r>
          </a:p>
          <a:p>
            <a:pPr marL="274320" lvl="1" indent="0">
              <a:buNone/>
            </a:pPr>
            <a:endParaRPr lang="en-US" sz="2800" b="1" dirty="0"/>
          </a:p>
          <a:p>
            <a:pPr lvl="1"/>
            <a:endParaRPr lang="en-US" dirty="0"/>
          </a:p>
        </p:txBody>
      </p:sp>
      <p:pic>
        <p:nvPicPr>
          <p:cNvPr id="4" name="Picture 4"/>
          <p:cNvPicPr>
            <a:picLocks noChangeAspect="1" noChangeArrowheads="1"/>
          </p:cNvPicPr>
          <p:nvPr/>
        </p:nvPicPr>
        <p:blipFill rotWithShape="1">
          <a:blip r:embed="rId3" cstate="print"/>
          <a:srcRect/>
          <a:stretch/>
        </p:blipFill>
        <p:spPr bwMode="auto">
          <a:xfrm>
            <a:off x="7957135" y="3149600"/>
            <a:ext cx="3054890" cy="2248134"/>
          </a:xfrm>
          <a:prstGeom prst="rect">
            <a:avLst/>
          </a:prstGeom>
          <a:ln>
            <a:noFill/>
          </a:ln>
          <a:effectLst/>
        </p:spPr>
      </p:pic>
      <p:sp>
        <p:nvSpPr>
          <p:cNvPr id="5" name="TextBox 4"/>
          <p:cNvSpPr txBox="1"/>
          <p:nvPr/>
        </p:nvSpPr>
        <p:spPr>
          <a:xfrm>
            <a:off x="7937844" y="5541964"/>
            <a:ext cx="3886200" cy="646331"/>
          </a:xfrm>
          <a:prstGeom prst="rect">
            <a:avLst/>
          </a:prstGeom>
          <a:noFill/>
        </p:spPr>
        <p:txBody>
          <a:bodyPr wrap="square" rtlCol="0">
            <a:spAutoFit/>
          </a:bodyPr>
          <a:lstStyle/>
          <a:p>
            <a:r>
              <a:rPr lang="en-US" dirty="0"/>
              <a:t>Invasive grass (</a:t>
            </a:r>
            <a:r>
              <a:rPr lang="en-US" i="1" dirty="0" err="1"/>
              <a:t>Schismus</a:t>
            </a:r>
            <a:r>
              <a:rPr lang="en-US" i="1" dirty="0"/>
              <a:t> spp.</a:t>
            </a:r>
            <a:r>
              <a:rPr lang="en-US" dirty="0"/>
              <a:t>)in Sonoran Desert (Photo: E. Allen)</a:t>
            </a:r>
          </a:p>
        </p:txBody>
      </p:sp>
    </p:spTree>
    <p:extLst>
      <p:ext uri="{BB962C8B-B14F-4D97-AF65-F5344CB8AC3E}">
        <p14:creationId xmlns:p14="http://schemas.microsoft.com/office/powerpoint/2010/main" val="84711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Source and Reference for Presentation</a:t>
            </a:r>
          </a:p>
        </p:txBody>
      </p:sp>
      <p:sp>
        <p:nvSpPr>
          <p:cNvPr id="3" name="Content Placeholder 2"/>
          <p:cNvSpPr>
            <a:spLocks noGrp="1"/>
          </p:cNvSpPr>
          <p:nvPr>
            <p:ph idx="1"/>
          </p:nvPr>
        </p:nvSpPr>
        <p:spPr>
          <a:xfrm>
            <a:off x="838200" y="1709054"/>
            <a:ext cx="10515600" cy="4174911"/>
          </a:xfrm>
        </p:spPr>
        <p:txBody>
          <a:bodyPr>
            <a:normAutofit fontScale="85000" lnSpcReduction="20000"/>
          </a:bodyPr>
          <a:lstStyle/>
          <a:p>
            <a:r>
              <a:rPr lang="en-US" dirty="0"/>
              <a:t>This presentation was produced by the National Atmospheric Deposition (NADP)–Critical Loads of Atmospheric Deposition (CLAD) Science Committee Executive Team as a source of information and slides for presentations that include critical loads.</a:t>
            </a:r>
          </a:p>
          <a:p>
            <a:r>
              <a:rPr lang="en-US" dirty="0"/>
              <a:t>It is a product of NADP–CLAD.  Any opinions, findings, conclusions, or recommendations as part of the slides and information herein do not necessarily reflect the views of CLAD, NADP, and/or respective members’ affiliations.</a:t>
            </a:r>
          </a:p>
          <a:p>
            <a:r>
              <a:rPr lang="en-US" dirty="0"/>
              <a:t>Please use the following as a reference for this presentation and/or individual slides from this presentation:</a:t>
            </a:r>
          </a:p>
          <a:p>
            <a:pPr marL="0" indent="0">
              <a:buNone/>
            </a:pPr>
            <a:r>
              <a:rPr lang="en-US" dirty="0"/>
              <a:t>	</a:t>
            </a:r>
            <a:r>
              <a:rPr lang="en-US" sz="2600" dirty="0"/>
              <a:t>Phelan, J.N., Cummings, T.G., Bell, M.D., and Lynch, J.A. 2018. Critical Load – a tool 	to evaluate the sensitivity of terrestrial and aquatic ecosystems to air pollution 	(version 1.0). National Atmospheric Deposition Program, Wisconsin State Lab of 		Hygiene, University of Wisconsin – Madison, Madison, WI.</a:t>
            </a:r>
          </a:p>
        </p:txBody>
      </p:sp>
    </p:spTree>
    <p:extLst>
      <p:ext uri="{BB962C8B-B14F-4D97-AF65-F5344CB8AC3E}">
        <p14:creationId xmlns:p14="http://schemas.microsoft.com/office/powerpoint/2010/main" val="39780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Ecosystem Effects of N Deposition</a:t>
            </a:r>
          </a:p>
        </p:txBody>
      </p:sp>
      <p:sp>
        <p:nvSpPr>
          <p:cNvPr id="3" name="Content Placeholder 2"/>
          <p:cNvSpPr>
            <a:spLocks noGrp="1"/>
          </p:cNvSpPr>
          <p:nvPr>
            <p:ph idx="1"/>
          </p:nvPr>
        </p:nvSpPr>
        <p:spPr>
          <a:xfrm>
            <a:off x="838200" y="1828801"/>
            <a:ext cx="10363200" cy="4525963"/>
          </a:xfrm>
        </p:spPr>
        <p:txBody>
          <a:bodyPr/>
          <a:lstStyle/>
          <a:p>
            <a:r>
              <a:rPr lang="en-US" dirty="0"/>
              <a:t>Lichens:</a:t>
            </a:r>
          </a:p>
          <a:p>
            <a:pPr lvl="1"/>
            <a:r>
              <a:rPr lang="en-US" dirty="0"/>
              <a:t>Changes in community composition</a:t>
            </a:r>
          </a:p>
          <a:p>
            <a:pPr lvl="1"/>
            <a:r>
              <a:rPr lang="en-US" dirty="0"/>
              <a:t>Increases in </a:t>
            </a:r>
            <a:r>
              <a:rPr lang="en-US" dirty="0" err="1"/>
              <a:t>nitrophilic</a:t>
            </a:r>
            <a:r>
              <a:rPr lang="en-US" dirty="0"/>
              <a:t>/eutrophic species</a:t>
            </a:r>
          </a:p>
          <a:p>
            <a:pPr lvl="1"/>
            <a:r>
              <a:rPr lang="en-US" dirty="0"/>
              <a:t>Loss of biodiversity</a:t>
            </a:r>
          </a:p>
          <a:p>
            <a:pPr lvl="1"/>
            <a:r>
              <a:rPr lang="en-US" dirty="0"/>
              <a:t>Extirpation</a:t>
            </a:r>
          </a:p>
          <a:p>
            <a:pPr marL="457200" lvl="1" indent="0">
              <a:buNone/>
            </a:pPr>
            <a:endParaRPr lang="en-US" sz="1800" dirty="0">
              <a:solidFill>
                <a:schemeClr val="bg1">
                  <a:lumMod val="50000"/>
                </a:schemeClr>
              </a:solidFill>
            </a:endParaRPr>
          </a:p>
          <a:p>
            <a:endParaRPr lang="en-US" dirty="0"/>
          </a:p>
          <a:p>
            <a:endParaRPr lang="en-US" dirty="0"/>
          </a:p>
        </p:txBody>
      </p:sp>
      <p:pic>
        <p:nvPicPr>
          <p:cNvPr id="5122" name="Picture 2" descr="Photo of Wolf lichen (Letharia spp.) is a species frequently used to estimate nitrogen deposition in western forests. Jason Hollinger,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101" y="3240707"/>
            <a:ext cx="3566185" cy="23774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4900" y="5740400"/>
            <a:ext cx="2133600" cy="369332"/>
          </a:xfrm>
          <a:prstGeom prst="rect">
            <a:avLst/>
          </a:prstGeom>
          <a:noFill/>
        </p:spPr>
        <p:txBody>
          <a:bodyPr wrap="square" rtlCol="0">
            <a:spAutoFit/>
          </a:bodyPr>
          <a:lstStyle/>
          <a:p>
            <a:r>
              <a:rPr lang="en-US" dirty="0"/>
              <a:t>Wolf lichen</a:t>
            </a:r>
          </a:p>
        </p:txBody>
      </p:sp>
    </p:spTree>
    <p:extLst>
      <p:ext uri="{BB962C8B-B14F-4D97-AF65-F5344CB8AC3E}">
        <p14:creationId xmlns:p14="http://schemas.microsoft.com/office/powerpoint/2010/main" val="3328134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Ecosystem Effects of N Deposition</a:t>
            </a:r>
          </a:p>
        </p:txBody>
      </p:sp>
      <p:sp>
        <p:nvSpPr>
          <p:cNvPr id="3" name="Content Placeholder 2"/>
          <p:cNvSpPr>
            <a:spLocks noGrp="1"/>
          </p:cNvSpPr>
          <p:nvPr>
            <p:ph idx="1"/>
          </p:nvPr>
        </p:nvSpPr>
        <p:spPr>
          <a:xfrm>
            <a:off x="848043" y="1861982"/>
            <a:ext cx="10375900" cy="4525963"/>
          </a:xfrm>
        </p:spPr>
        <p:txBody>
          <a:bodyPr/>
          <a:lstStyle/>
          <a:p>
            <a:r>
              <a:rPr lang="en-US" dirty="0"/>
              <a:t>Forests:</a:t>
            </a:r>
            <a:endParaRPr lang="en-US" dirty="0">
              <a:solidFill>
                <a:schemeClr val="bg1">
                  <a:lumMod val="65000"/>
                </a:schemeClr>
              </a:solidFill>
            </a:endParaRPr>
          </a:p>
          <a:p>
            <a:pPr lvl="1"/>
            <a:r>
              <a:rPr lang="en-US" dirty="0"/>
              <a:t>Loss of mycorrhizae</a:t>
            </a:r>
          </a:p>
          <a:p>
            <a:pPr lvl="1"/>
            <a:r>
              <a:rPr lang="en-US" dirty="0"/>
              <a:t>Increased and decreased tree growth </a:t>
            </a:r>
          </a:p>
          <a:p>
            <a:pPr lvl="1"/>
            <a:r>
              <a:rPr lang="en-US" dirty="0"/>
              <a:t>Increased mortality of trees</a:t>
            </a:r>
          </a:p>
          <a:p>
            <a:pPr lvl="1"/>
            <a:r>
              <a:rPr lang="en-US" dirty="0"/>
              <a:t>Changes in forest composition</a:t>
            </a:r>
          </a:p>
          <a:p>
            <a:pPr lvl="1"/>
            <a:r>
              <a:rPr lang="en-US" dirty="0"/>
              <a:t>Loss of biodiversity</a:t>
            </a:r>
          </a:p>
        </p:txBody>
      </p:sp>
      <p:sp>
        <p:nvSpPr>
          <p:cNvPr id="4" name="TextBox 3"/>
          <p:cNvSpPr txBox="1"/>
          <p:nvPr/>
        </p:nvSpPr>
        <p:spPr>
          <a:xfrm>
            <a:off x="9428162" y="3436739"/>
            <a:ext cx="1847850" cy="369332"/>
          </a:xfrm>
          <a:prstGeom prst="rect">
            <a:avLst/>
          </a:prstGeom>
          <a:noFill/>
        </p:spPr>
        <p:txBody>
          <a:bodyPr wrap="square" rtlCol="0">
            <a:spAutoFit/>
          </a:bodyPr>
          <a:lstStyle/>
          <a:p>
            <a:r>
              <a:rPr lang="en-US" dirty="0"/>
              <a:t>Ponderosa pine</a:t>
            </a:r>
          </a:p>
        </p:txBody>
      </p:sp>
      <p:sp>
        <p:nvSpPr>
          <p:cNvPr id="8" name="TextBox 7"/>
          <p:cNvSpPr txBox="1"/>
          <p:nvPr/>
        </p:nvSpPr>
        <p:spPr>
          <a:xfrm>
            <a:off x="7351714" y="3436739"/>
            <a:ext cx="1847850" cy="369332"/>
          </a:xfrm>
          <a:prstGeom prst="rect">
            <a:avLst/>
          </a:prstGeom>
          <a:noFill/>
        </p:spPr>
        <p:txBody>
          <a:bodyPr wrap="square" rtlCol="0">
            <a:spAutoFit/>
          </a:bodyPr>
          <a:lstStyle/>
          <a:p>
            <a:r>
              <a:rPr lang="en-US" dirty="0"/>
              <a:t>Eastern hemlock</a:t>
            </a:r>
          </a:p>
        </p:txBody>
      </p:sp>
      <p:sp>
        <p:nvSpPr>
          <p:cNvPr id="9" name="TextBox 8"/>
          <p:cNvSpPr txBox="1"/>
          <p:nvPr/>
        </p:nvSpPr>
        <p:spPr>
          <a:xfrm>
            <a:off x="9366250" y="5745508"/>
            <a:ext cx="1847850" cy="369332"/>
          </a:xfrm>
          <a:prstGeom prst="rect">
            <a:avLst/>
          </a:prstGeom>
          <a:noFill/>
        </p:spPr>
        <p:txBody>
          <a:bodyPr wrap="square" rtlCol="0">
            <a:spAutoFit/>
          </a:bodyPr>
          <a:lstStyle/>
          <a:p>
            <a:r>
              <a:rPr lang="en-US" dirty="0"/>
              <a:t>Red elm</a:t>
            </a:r>
          </a:p>
        </p:txBody>
      </p:sp>
      <p:pic>
        <p:nvPicPr>
          <p:cNvPr id="9220" name="Picture 4" descr="Image result for picture of red el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8162" y="3855125"/>
            <a:ext cx="2455104" cy="184132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onderosa Pine In Yosem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502140" y="254318"/>
            <a:ext cx="2111374" cy="3167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626" y="1607939"/>
            <a:ext cx="1828800" cy="1828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997" y="4092100"/>
            <a:ext cx="1876567" cy="1456899"/>
          </a:xfrm>
          <a:prstGeom prst="rect">
            <a:avLst/>
          </a:prstGeom>
        </p:spPr>
      </p:pic>
      <p:sp>
        <p:nvSpPr>
          <p:cNvPr id="7" name="TextBox 6"/>
          <p:cNvSpPr txBox="1"/>
          <p:nvPr/>
        </p:nvSpPr>
        <p:spPr>
          <a:xfrm>
            <a:off x="7322997" y="5560842"/>
            <a:ext cx="3131820" cy="369332"/>
          </a:xfrm>
          <a:prstGeom prst="rect">
            <a:avLst/>
          </a:prstGeom>
          <a:noFill/>
        </p:spPr>
        <p:txBody>
          <a:bodyPr wrap="square" rtlCol="0">
            <a:spAutoFit/>
          </a:bodyPr>
          <a:lstStyle/>
          <a:p>
            <a:r>
              <a:rPr lang="en-US" dirty="0" err="1"/>
              <a:t>Ectomycorrhizae</a:t>
            </a:r>
            <a:r>
              <a:rPr lang="en-US" dirty="0"/>
              <a:t> </a:t>
            </a:r>
          </a:p>
        </p:txBody>
      </p:sp>
      <p:pic>
        <p:nvPicPr>
          <p:cNvPr id="4098" name="Picture 2" descr="File:Tiarella cordifolia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1866" y="4092100"/>
            <a:ext cx="1942533" cy="14568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32247" y="5564652"/>
            <a:ext cx="3131820" cy="369332"/>
          </a:xfrm>
          <a:prstGeom prst="rect">
            <a:avLst/>
          </a:prstGeom>
          <a:noFill/>
        </p:spPr>
        <p:txBody>
          <a:bodyPr wrap="square" rtlCol="0">
            <a:spAutoFit/>
          </a:bodyPr>
          <a:lstStyle/>
          <a:p>
            <a:r>
              <a:rPr lang="en-US" dirty="0" err="1"/>
              <a:t>Tiarella</a:t>
            </a:r>
            <a:r>
              <a:rPr lang="en-US" dirty="0"/>
              <a:t> </a:t>
            </a:r>
            <a:r>
              <a:rPr lang="en-US" dirty="0" err="1"/>
              <a:t>cordifolia</a:t>
            </a:r>
            <a:r>
              <a:rPr lang="en-US" dirty="0"/>
              <a:t> </a:t>
            </a:r>
          </a:p>
        </p:txBody>
      </p:sp>
    </p:spTree>
    <p:extLst>
      <p:ext uri="{BB962C8B-B14F-4D97-AF65-F5344CB8AC3E}">
        <p14:creationId xmlns:p14="http://schemas.microsoft.com/office/powerpoint/2010/main" val="419306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b="1" dirty="0"/>
              <a:t>Ecosystem Effects of N Deposition</a:t>
            </a:r>
          </a:p>
        </p:txBody>
      </p:sp>
      <p:sp>
        <p:nvSpPr>
          <p:cNvPr id="3" name="Content Placeholder 2"/>
          <p:cNvSpPr>
            <a:spLocks noGrp="1"/>
          </p:cNvSpPr>
          <p:nvPr>
            <p:ph idx="1"/>
          </p:nvPr>
        </p:nvSpPr>
        <p:spPr/>
        <p:txBody>
          <a:bodyPr/>
          <a:lstStyle/>
          <a:p>
            <a:r>
              <a:rPr lang="en-US" dirty="0"/>
              <a:t>Drainage/Surface waters:</a:t>
            </a:r>
          </a:p>
          <a:p>
            <a:pPr lvl="1"/>
            <a:r>
              <a:rPr lang="en-US" dirty="0"/>
              <a:t>Increased algal and/or cyanobacterial growth</a:t>
            </a:r>
          </a:p>
          <a:p>
            <a:pPr lvl="1"/>
            <a:r>
              <a:rPr lang="en-US" dirty="0"/>
              <a:t>Decline in diatom diversity</a:t>
            </a:r>
          </a:p>
          <a:p>
            <a:pPr lvl="1"/>
            <a:r>
              <a:rPr lang="en-US" dirty="0"/>
              <a:t>Changes in composition of aquatic biota</a:t>
            </a:r>
          </a:p>
          <a:p>
            <a:pPr lvl="1"/>
            <a:r>
              <a:rPr lang="en-US" dirty="0"/>
              <a:t>Together with other sources of nitrogen </a:t>
            </a:r>
          </a:p>
          <a:p>
            <a:pPr marL="457200" lvl="1" indent="0">
              <a:buNone/>
            </a:pPr>
            <a:r>
              <a:rPr lang="en-US" dirty="0"/>
              <a:t>    can lead to algal bloom</a:t>
            </a:r>
          </a:p>
          <a:p>
            <a:pPr lvl="1"/>
            <a:endParaRPr lang="en-US" dirty="0"/>
          </a:p>
          <a:p>
            <a:pPr marL="457200" lvl="1" indent="0">
              <a:buNone/>
            </a:pPr>
            <a:endParaRPr lang="en-US" dirty="0"/>
          </a:p>
        </p:txBody>
      </p:sp>
      <p:pic>
        <p:nvPicPr>
          <p:cNvPr id="12292" name="Picture 4" descr="Image result for picture of algal bloom in 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691" y="4076699"/>
            <a:ext cx="2562225" cy="1790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1592" y="2975928"/>
            <a:ext cx="2309765" cy="1798317"/>
          </a:xfrm>
          <a:prstGeom prst="rect">
            <a:avLst/>
          </a:prstGeom>
        </p:spPr>
      </p:pic>
      <p:sp>
        <p:nvSpPr>
          <p:cNvPr id="6" name="TextBox 5"/>
          <p:cNvSpPr txBox="1"/>
          <p:nvPr/>
        </p:nvSpPr>
        <p:spPr>
          <a:xfrm>
            <a:off x="8867774" y="4800600"/>
            <a:ext cx="2486026" cy="646331"/>
          </a:xfrm>
          <a:prstGeom prst="rect">
            <a:avLst/>
          </a:prstGeom>
          <a:noFill/>
        </p:spPr>
        <p:txBody>
          <a:bodyPr wrap="square" rtlCol="0">
            <a:spAutoFit/>
          </a:bodyPr>
          <a:lstStyle/>
          <a:p>
            <a:r>
              <a:rPr lang="en-US" i="1" dirty="0" err="1"/>
              <a:t>Gyrosigma</a:t>
            </a:r>
            <a:r>
              <a:rPr lang="en-US" i="1" dirty="0"/>
              <a:t> </a:t>
            </a:r>
            <a:r>
              <a:rPr lang="en-US" i="1" dirty="0" err="1"/>
              <a:t>acuminatum</a:t>
            </a:r>
            <a:r>
              <a:rPr lang="en-US" i="1" dirty="0"/>
              <a:t> </a:t>
            </a:r>
            <a:r>
              <a:rPr lang="en-US" dirty="0"/>
              <a:t>(diatom)</a:t>
            </a:r>
          </a:p>
        </p:txBody>
      </p:sp>
    </p:spTree>
    <p:extLst>
      <p:ext uri="{BB962C8B-B14F-4D97-AF65-F5344CB8AC3E}">
        <p14:creationId xmlns:p14="http://schemas.microsoft.com/office/powerpoint/2010/main" val="2921138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81000"/>
            <a:ext cx="9410700" cy="1143000"/>
          </a:xfrm>
        </p:spPr>
        <p:txBody>
          <a:bodyPr>
            <a:noAutofit/>
          </a:bodyPr>
          <a:lstStyle/>
          <a:p>
            <a:r>
              <a:rPr lang="en-US" b="1" dirty="0"/>
              <a:t>Ecosystem Effects of Acidifying N and S Deposition</a:t>
            </a:r>
          </a:p>
        </p:txBody>
      </p:sp>
      <p:sp>
        <p:nvSpPr>
          <p:cNvPr id="3" name="Content Placeholder 2"/>
          <p:cNvSpPr>
            <a:spLocks noGrp="1"/>
          </p:cNvSpPr>
          <p:nvPr>
            <p:ph idx="1"/>
          </p:nvPr>
        </p:nvSpPr>
        <p:spPr>
          <a:xfrm>
            <a:off x="800100" y="1947466"/>
            <a:ext cx="10607040" cy="4525963"/>
          </a:xfrm>
        </p:spPr>
        <p:txBody>
          <a:bodyPr>
            <a:normAutofit/>
          </a:bodyPr>
          <a:lstStyle/>
          <a:p>
            <a:r>
              <a:rPr lang="en-US" dirty="0"/>
              <a:t>Terrestrial Ecosystems:</a:t>
            </a:r>
          </a:p>
          <a:p>
            <a:pPr lvl="1"/>
            <a:r>
              <a:rPr lang="en-US" dirty="0"/>
              <a:t>Decreased tree growth</a:t>
            </a:r>
          </a:p>
          <a:p>
            <a:pPr lvl="1"/>
            <a:r>
              <a:rPr lang="en-US" dirty="0"/>
              <a:t>Increased mortality of trees</a:t>
            </a:r>
          </a:p>
          <a:p>
            <a:pPr lvl="1"/>
            <a:r>
              <a:rPr lang="en-US" dirty="0"/>
              <a:t>Decreased survival of seedlings</a:t>
            </a:r>
          </a:p>
          <a:p>
            <a:pPr lvl="1"/>
            <a:r>
              <a:rPr lang="en-US" dirty="0"/>
              <a:t>Changes in forest composition</a:t>
            </a:r>
          </a:p>
          <a:p>
            <a:pPr lvl="1"/>
            <a:r>
              <a:rPr lang="en-US" dirty="0"/>
              <a:t>Loss of biodiversity</a:t>
            </a:r>
          </a:p>
          <a:p>
            <a:pPr marL="457200" lvl="1" indent="0">
              <a:buNone/>
            </a:pPr>
            <a:endParaRPr lang="en-US" dirty="0"/>
          </a:p>
        </p:txBody>
      </p:sp>
      <p:pic>
        <p:nvPicPr>
          <p:cNvPr id="13314" name="Picture 2" descr="Image result for picture of sugar ma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866" y="3968037"/>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picture of red spru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140" y="3968037"/>
            <a:ext cx="2619375" cy="184785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picture of yellow birc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0" name="Picture 8" descr="Image result for picture of yellow bir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0141" y="1569876"/>
            <a:ext cx="2619375" cy="1860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03620" y="5775960"/>
            <a:ext cx="2238375" cy="369332"/>
          </a:xfrm>
          <a:prstGeom prst="rect">
            <a:avLst/>
          </a:prstGeom>
          <a:noFill/>
        </p:spPr>
        <p:txBody>
          <a:bodyPr wrap="square" rtlCol="0">
            <a:spAutoFit/>
          </a:bodyPr>
          <a:lstStyle/>
          <a:p>
            <a:r>
              <a:rPr lang="en-US" dirty="0"/>
              <a:t>Sugar maple</a:t>
            </a:r>
          </a:p>
        </p:txBody>
      </p:sp>
      <p:sp>
        <p:nvSpPr>
          <p:cNvPr id="9" name="TextBox 8"/>
          <p:cNvSpPr txBox="1"/>
          <p:nvPr/>
        </p:nvSpPr>
        <p:spPr>
          <a:xfrm>
            <a:off x="8663941" y="5775960"/>
            <a:ext cx="2238375" cy="369332"/>
          </a:xfrm>
          <a:prstGeom prst="rect">
            <a:avLst/>
          </a:prstGeom>
          <a:noFill/>
        </p:spPr>
        <p:txBody>
          <a:bodyPr wrap="square" rtlCol="0">
            <a:spAutoFit/>
          </a:bodyPr>
          <a:lstStyle/>
          <a:p>
            <a:r>
              <a:rPr lang="en-US" dirty="0"/>
              <a:t>Red spruce</a:t>
            </a:r>
          </a:p>
        </p:txBody>
      </p:sp>
      <p:sp>
        <p:nvSpPr>
          <p:cNvPr id="10" name="TextBox 9"/>
          <p:cNvSpPr txBox="1"/>
          <p:nvPr/>
        </p:nvSpPr>
        <p:spPr>
          <a:xfrm>
            <a:off x="8692517" y="3409830"/>
            <a:ext cx="2238375" cy="369332"/>
          </a:xfrm>
          <a:prstGeom prst="rect">
            <a:avLst/>
          </a:prstGeom>
          <a:noFill/>
        </p:spPr>
        <p:txBody>
          <a:bodyPr wrap="square" rtlCol="0">
            <a:spAutoFit/>
          </a:bodyPr>
          <a:lstStyle/>
          <a:p>
            <a:r>
              <a:rPr lang="en-US" dirty="0"/>
              <a:t>Yellow birch</a:t>
            </a:r>
          </a:p>
        </p:txBody>
      </p:sp>
    </p:spTree>
    <p:extLst>
      <p:ext uri="{BB962C8B-B14F-4D97-AF65-F5344CB8AC3E}">
        <p14:creationId xmlns:p14="http://schemas.microsoft.com/office/powerpoint/2010/main" val="1765798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381000"/>
            <a:ext cx="9353550" cy="1143000"/>
          </a:xfrm>
        </p:spPr>
        <p:txBody>
          <a:bodyPr>
            <a:noAutofit/>
          </a:bodyPr>
          <a:lstStyle/>
          <a:p>
            <a:r>
              <a:rPr lang="en-US" b="1" dirty="0"/>
              <a:t>Ecosystem Effects of Acidifying N and S Deposition</a:t>
            </a:r>
          </a:p>
        </p:txBody>
      </p:sp>
      <p:sp>
        <p:nvSpPr>
          <p:cNvPr id="3" name="Content Placeholder 2"/>
          <p:cNvSpPr>
            <a:spLocks noGrp="1"/>
          </p:cNvSpPr>
          <p:nvPr>
            <p:ph idx="1"/>
          </p:nvPr>
        </p:nvSpPr>
        <p:spPr>
          <a:xfrm>
            <a:off x="857250" y="1901508"/>
            <a:ext cx="10458450" cy="4525963"/>
          </a:xfrm>
        </p:spPr>
        <p:txBody>
          <a:bodyPr/>
          <a:lstStyle/>
          <a:p>
            <a:r>
              <a:rPr lang="en-US" dirty="0"/>
              <a:t>Drainage/Surface waters:</a:t>
            </a:r>
          </a:p>
          <a:p>
            <a:pPr lvl="1"/>
            <a:r>
              <a:rPr lang="en-US" dirty="0"/>
              <a:t>Loss of aquatic biodiversity</a:t>
            </a:r>
          </a:p>
          <a:p>
            <a:pPr lvl="1"/>
            <a:r>
              <a:rPr lang="en-US" dirty="0"/>
              <a:t>Reduced population health, reproduction capacity, and fitness</a:t>
            </a:r>
          </a:p>
          <a:p>
            <a:pPr lvl="1"/>
            <a:r>
              <a:rPr lang="en-US" dirty="0"/>
              <a:t>Loss of fish, macroinvertebrate, and amphibians from streams/lakes</a:t>
            </a:r>
          </a:p>
          <a:p>
            <a:pPr lvl="1"/>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10" y="3784916"/>
            <a:ext cx="3166110" cy="21099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7850" y="4271962"/>
            <a:ext cx="2503170" cy="1877378"/>
          </a:xfrm>
          <a:prstGeom prst="rect">
            <a:avLst/>
          </a:prstGeom>
        </p:spPr>
      </p:pic>
    </p:spTree>
    <p:extLst>
      <p:ext uri="{BB962C8B-B14F-4D97-AF65-F5344CB8AC3E}">
        <p14:creationId xmlns:p14="http://schemas.microsoft.com/office/powerpoint/2010/main" val="205431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08"/>
            <a:ext cx="8991600" cy="1143000"/>
          </a:xfrm>
        </p:spPr>
        <p:txBody>
          <a:bodyPr>
            <a:noAutofit/>
          </a:bodyPr>
          <a:lstStyle/>
          <a:p>
            <a:r>
              <a:rPr lang="en-US" b="1" dirty="0"/>
              <a:t>So, how much deposition is too much?</a:t>
            </a:r>
          </a:p>
        </p:txBody>
      </p:sp>
      <p:sp>
        <p:nvSpPr>
          <p:cNvPr id="3" name="Content Placeholder 2"/>
          <p:cNvSpPr>
            <a:spLocks noGrp="1"/>
          </p:cNvSpPr>
          <p:nvPr>
            <p:ph idx="1"/>
          </p:nvPr>
        </p:nvSpPr>
        <p:spPr>
          <a:xfrm>
            <a:off x="838200" y="1577340"/>
            <a:ext cx="5219700" cy="4480560"/>
          </a:xfrm>
          <a:ln w="47625">
            <a:noFill/>
          </a:ln>
        </p:spPr>
        <p:txBody>
          <a:bodyPr>
            <a:normAutofit/>
          </a:bodyPr>
          <a:lstStyle/>
          <a:p>
            <a:pPr marL="0" indent="0">
              <a:buNone/>
            </a:pPr>
            <a:r>
              <a:rPr lang="en-US" sz="3800" b="1" u="sng" dirty="0">
                <a:latin typeface="+mj-lt"/>
              </a:rPr>
              <a:t>Critical Load</a:t>
            </a:r>
          </a:p>
          <a:p>
            <a:pPr marL="0" indent="0">
              <a:buNone/>
            </a:pPr>
            <a:r>
              <a:rPr lang="en-US" dirty="0"/>
              <a:t>A quantitative estimate of exposure to one or more pollutants below which significant harmful effects on specified sensitive elements of the environment do not occur according to present knowledge (Nilsson and </a:t>
            </a:r>
            <a:r>
              <a:rPr lang="en-US" dirty="0" err="1"/>
              <a:t>Grennfelt</a:t>
            </a:r>
            <a:r>
              <a:rPr lang="en-US" dirty="0"/>
              <a:t> 1988; UBA, 2004).</a:t>
            </a:r>
          </a:p>
          <a:p>
            <a:endParaRPr lang="en-US" dirty="0"/>
          </a:p>
          <a:p>
            <a:endParaRPr lang="en-US" sz="2000" dirty="0"/>
          </a:p>
          <a:p>
            <a:pPr marL="0" indent="0">
              <a:buNone/>
            </a:pP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596" t="41533" r="8780" b="11513"/>
          <a:stretch/>
        </p:blipFill>
        <p:spPr>
          <a:xfrm>
            <a:off x="5934904" y="1760220"/>
            <a:ext cx="5917626" cy="2628900"/>
          </a:xfrm>
          <a:prstGeom prst="rect">
            <a:avLst/>
          </a:prstGeom>
        </p:spPr>
      </p:pic>
      <p:sp>
        <p:nvSpPr>
          <p:cNvPr id="5" name="TextBox 4"/>
          <p:cNvSpPr txBox="1"/>
          <p:nvPr/>
        </p:nvSpPr>
        <p:spPr>
          <a:xfrm>
            <a:off x="8067040" y="4743132"/>
            <a:ext cx="3625659" cy="615553"/>
          </a:xfrm>
          <a:prstGeom prst="rect">
            <a:avLst/>
          </a:prstGeom>
          <a:noFill/>
        </p:spPr>
        <p:txBody>
          <a:bodyPr wrap="square" rtlCol="0">
            <a:spAutoFit/>
          </a:bodyPr>
          <a:lstStyle/>
          <a:p>
            <a:r>
              <a:rPr lang="en-US" dirty="0"/>
              <a:t>https://</a:t>
            </a:r>
            <a:r>
              <a:rPr lang="en-US" sz="1600" dirty="0"/>
              <a:t>www.srs.fs.usda.gov/airqualityportal/critical_loads/cls_background.php</a:t>
            </a:r>
          </a:p>
        </p:txBody>
      </p:sp>
    </p:spTree>
    <p:extLst>
      <p:ext uri="{BB962C8B-B14F-4D97-AF65-F5344CB8AC3E}">
        <p14:creationId xmlns:p14="http://schemas.microsoft.com/office/powerpoint/2010/main" val="806039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6280" y="343837"/>
            <a:ext cx="3006090" cy="4525963"/>
          </a:xfrm>
        </p:spPr>
        <p:txBody>
          <a:bodyPr>
            <a:normAutofit/>
          </a:bodyPr>
          <a:lstStyle/>
          <a:p>
            <a:pPr marL="0" indent="0">
              <a:buNone/>
            </a:pPr>
            <a:r>
              <a:rPr lang="en-US" sz="4400" b="1" dirty="0">
                <a:latin typeface="+mj-lt"/>
              </a:rPr>
              <a:t>Components of a </a:t>
            </a:r>
          </a:p>
          <a:p>
            <a:pPr marL="0" indent="0">
              <a:buNone/>
            </a:pPr>
            <a:r>
              <a:rPr lang="en-US" sz="4400" b="1" dirty="0">
                <a:latin typeface="+mj-lt"/>
              </a:rPr>
              <a:t>Critical </a:t>
            </a:r>
          </a:p>
          <a:p>
            <a:pPr marL="0" indent="0">
              <a:buNone/>
            </a:pPr>
            <a:r>
              <a:rPr lang="en-US" sz="4400" b="1" dirty="0">
                <a:latin typeface="+mj-lt"/>
              </a:rPr>
              <a:t>Load</a:t>
            </a:r>
          </a:p>
        </p:txBody>
      </p:sp>
      <p:sp>
        <p:nvSpPr>
          <p:cNvPr id="6" name="TextBox 5"/>
          <p:cNvSpPr txBox="1"/>
          <p:nvPr/>
        </p:nvSpPr>
        <p:spPr>
          <a:xfrm>
            <a:off x="3322320" y="1038136"/>
            <a:ext cx="3764280" cy="1200329"/>
          </a:xfrm>
          <a:prstGeom prst="rect">
            <a:avLst/>
          </a:prstGeom>
          <a:noFill/>
        </p:spPr>
        <p:txBody>
          <a:bodyPr wrap="square" rtlCol="0">
            <a:spAutoFit/>
          </a:bodyPr>
          <a:lstStyle/>
          <a:p>
            <a:r>
              <a:rPr lang="en-US" dirty="0">
                <a:solidFill>
                  <a:srgbClr val="0070C0"/>
                </a:solidFill>
              </a:rPr>
              <a:t>Deposition either:</a:t>
            </a:r>
          </a:p>
          <a:p>
            <a:pPr marL="285750" indent="-285750">
              <a:buFont typeface="Arial" panose="020B0604020202020204" pitchFamily="34" charset="0"/>
              <a:buChar char="•"/>
            </a:pPr>
            <a:r>
              <a:rPr lang="en-US" dirty="0">
                <a:solidFill>
                  <a:srgbClr val="0070C0"/>
                </a:solidFill>
              </a:rPr>
              <a:t>directly impacts biota, or</a:t>
            </a:r>
          </a:p>
          <a:p>
            <a:pPr marL="285750" indent="-285750">
              <a:buFont typeface="Arial" panose="020B0604020202020204" pitchFamily="34" charset="0"/>
              <a:buChar char="•"/>
            </a:pPr>
            <a:r>
              <a:rPr lang="en-US" dirty="0">
                <a:solidFill>
                  <a:srgbClr val="0070C0"/>
                </a:solidFill>
              </a:rPr>
              <a:t>changes soil or water chemistry that impacts biota</a:t>
            </a:r>
          </a:p>
        </p:txBody>
      </p:sp>
      <p:sp>
        <p:nvSpPr>
          <p:cNvPr id="7" name="TextBox 6"/>
          <p:cNvSpPr txBox="1"/>
          <p:nvPr/>
        </p:nvSpPr>
        <p:spPr>
          <a:xfrm>
            <a:off x="3322320" y="2353702"/>
            <a:ext cx="3505200" cy="1200329"/>
          </a:xfrm>
          <a:prstGeom prst="rect">
            <a:avLst/>
          </a:prstGeom>
          <a:noFill/>
        </p:spPr>
        <p:txBody>
          <a:bodyPr wrap="square" rtlCol="0">
            <a:spAutoFit/>
          </a:bodyPr>
          <a:lstStyle/>
          <a:p>
            <a:r>
              <a:rPr lang="en-US" dirty="0">
                <a:solidFill>
                  <a:srgbClr val="0070C0"/>
                </a:solidFill>
              </a:rPr>
              <a:t>Changes to soil or water chemistry exceed a threshold amount beyond which biota (biological receptor) is negatively impacted</a:t>
            </a:r>
          </a:p>
        </p:txBody>
      </p:sp>
      <p:sp>
        <p:nvSpPr>
          <p:cNvPr id="8" name="TextBox 7"/>
          <p:cNvSpPr txBox="1"/>
          <p:nvPr/>
        </p:nvSpPr>
        <p:spPr>
          <a:xfrm>
            <a:off x="3322320" y="3854138"/>
            <a:ext cx="1905000" cy="2031325"/>
          </a:xfrm>
          <a:prstGeom prst="rect">
            <a:avLst/>
          </a:prstGeom>
          <a:noFill/>
        </p:spPr>
        <p:txBody>
          <a:bodyPr wrap="square" rtlCol="0">
            <a:spAutoFit/>
          </a:bodyPr>
          <a:lstStyle/>
          <a:p>
            <a:r>
              <a:rPr lang="en-US" dirty="0">
                <a:solidFill>
                  <a:srgbClr val="0070C0"/>
                </a:solidFill>
              </a:rPr>
              <a:t>Change in biological receptor (biological response) exceeds a threshold amount</a:t>
            </a:r>
          </a:p>
        </p:txBody>
      </p:sp>
      <p:cxnSp>
        <p:nvCxnSpPr>
          <p:cNvPr id="10" name="Straight Arrow Connector 9"/>
          <p:cNvCxnSpPr/>
          <p:nvPr/>
        </p:nvCxnSpPr>
        <p:spPr>
          <a:xfrm>
            <a:off x="6827520" y="1581150"/>
            <a:ext cx="990600" cy="0"/>
          </a:xfrm>
          <a:prstGeom prst="straightConnector1">
            <a:avLst/>
          </a:prstGeom>
          <a:ln w="1905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827520" y="2785110"/>
            <a:ext cx="990600" cy="0"/>
          </a:xfrm>
          <a:prstGeom prst="straightConnector1">
            <a:avLst/>
          </a:prstGeom>
          <a:ln w="190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44390" y="4598670"/>
            <a:ext cx="990600" cy="0"/>
          </a:xfrm>
          <a:prstGeom prst="straightConnector1">
            <a:avLst/>
          </a:prstGeom>
          <a:ln w="190500">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149340" y="189260"/>
            <a:ext cx="5945723" cy="5948650"/>
          </a:xfrm>
          <a:prstGeom prst="rect">
            <a:avLst/>
          </a:prstGeom>
        </p:spPr>
      </p:pic>
    </p:spTree>
    <p:extLst>
      <p:ext uri="{BB962C8B-B14F-4D97-AF65-F5344CB8AC3E}">
        <p14:creationId xmlns:p14="http://schemas.microsoft.com/office/powerpoint/2010/main" val="227352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4080510" y="1054236"/>
            <a:ext cx="7749539" cy="5392283"/>
            <a:chOff x="1440" y="708"/>
            <a:chExt cx="8640" cy="6492"/>
          </a:xfrm>
        </p:grpSpPr>
        <p:sp>
          <p:nvSpPr>
            <p:cNvPr id="98307" name="AutoShape 3"/>
            <p:cNvSpPr>
              <a:spLocks noChangeArrowheads="1"/>
            </p:cNvSpPr>
            <p:nvPr/>
          </p:nvSpPr>
          <p:spPr bwMode="auto">
            <a:xfrm>
              <a:off x="1440" y="1440"/>
              <a:ext cx="8640" cy="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08" name="Line 4"/>
            <p:cNvSpPr>
              <a:spLocks noChangeShapeType="1"/>
            </p:cNvSpPr>
            <p:nvPr/>
          </p:nvSpPr>
          <p:spPr bwMode="auto">
            <a:xfrm>
              <a:off x="2758" y="1118"/>
              <a:ext cx="0" cy="4426"/>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98309" name="Line 5"/>
            <p:cNvSpPr>
              <a:spLocks noChangeShapeType="1"/>
            </p:cNvSpPr>
            <p:nvPr/>
          </p:nvSpPr>
          <p:spPr bwMode="auto">
            <a:xfrm>
              <a:off x="2758" y="5544"/>
              <a:ext cx="6600" cy="0"/>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98312" name="Text Box 8"/>
            <p:cNvSpPr txBox="1">
              <a:spLocks noChangeArrowheads="1"/>
            </p:cNvSpPr>
            <p:nvPr/>
          </p:nvSpPr>
          <p:spPr bwMode="auto">
            <a:xfrm>
              <a:off x="4548" y="5934"/>
              <a:ext cx="3761" cy="556"/>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eaLnBrk="0" hangingPunct="0">
                <a:spcBef>
                  <a:spcPts val="1200"/>
                </a:spcBef>
              </a:pPr>
              <a:r>
                <a:rPr lang="en-US" altLang="en-US" sz="2400" b="1" dirty="0">
                  <a:solidFill>
                    <a:srgbClr val="000000"/>
                  </a:solidFill>
                </a:rPr>
                <a:t>N deposition (kg/ha/</a:t>
              </a:r>
              <a:r>
                <a:rPr lang="en-US" altLang="en-US" sz="2400" b="1" dirty="0" err="1">
                  <a:solidFill>
                    <a:srgbClr val="000000"/>
                  </a:solidFill>
                </a:rPr>
                <a:t>yr</a:t>
              </a:r>
              <a:r>
                <a:rPr lang="en-US" altLang="en-US" sz="2400" b="1" dirty="0">
                  <a:solidFill>
                    <a:srgbClr val="000000"/>
                  </a:solidFill>
                </a:rPr>
                <a:t>)</a:t>
              </a:r>
              <a:endParaRPr lang="en-US" altLang="en-US" sz="2400" dirty="0">
                <a:latin typeface="Gill Sans" pitchFamily="34" charset="0"/>
              </a:endParaRPr>
            </a:p>
          </p:txBody>
        </p:sp>
        <p:sp>
          <p:nvSpPr>
            <p:cNvPr id="98315" name="Line 11"/>
            <p:cNvSpPr>
              <a:spLocks noChangeShapeType="1"/>
            </p:cNvSpPr>
            <p:nvPr/>
          </p:nvSpPr>
          <p:spPr bwMode="auto">
            <a:xfrm>
              <a:off x="3139" y="1753"/>
              <a:ext cx="6176" cy="28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9" name="Text Box 15"/>
            <p:cNvSpPr txBox="1">
              <a:spLocks noChangeArrowheads="1"/>
            </p:cNvSpPr>
            <p:nvPr/>
          </p:nvSpPr>
          <p:spPr bwMode="auto">
            <a:xfrm>
              <a:off x="5486" y="1528"/>
              <a:ext cx="1744"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algn="ctr" eaLnBrk="0" hangingPunct="0"/>
              <a:r>
                <a:rPr lang="en-US" altLang="en-US" sz="1600" b="1" dirty="0">
                  <a:solidFill>
                    <a:srgbClr val="000000"/>
                  </a:solidFill>
                </a:rPr>
                <a:t>Forest ecosystem  critical loads</a:t>
              </a:r>
              <a:endParaRPr lang="en-US" altLang="en-US" sz="1600" dirty="0">
                <a:latin typeface="Gill Sans" pitchFamily="34" charset="0"/>
              </a:endParaRPr>
            </a:p>
          </p:txBody>
        </p:sp>
        <p:sp>
          <p:nvSpPr>
            <p:cNvPr id="23" name="Text Box 9"/>
            <p:cNvSpPr txBox="1">
              <a:spLocks noChangeArrowheads="1"/>
            </p:cNvSpPr>
            <p:nvPr/>
          </p:nvSpPr>
          <p:spPr bwMode="auto">
            <a:xfrm>
              <a:off x="3483" y="708"/>
              <a:ext cx="1622"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p>
              <a:pPr algn="ctr" eaLnBrk="0" hangingPunct="0"/>
              <a:r>
                <a:rPr lang="en-US" altLang="en-US" sz="1600" b="1" dirty="0">
                  <a:solidFill>
                    <a:srgbClr val="000000"/>
                  </a:solidFill>
                </a:rPr>
                <a:t>Change in lichen species composition</a:t>
              </a:r>
              <a:endParaRPr lang="en-US" altLang="en-US" sz="1600" dirty="0">
                <a:latin typeface="Gill Sans" pitchFamily="34" charset="0"/>
              </a:endParaRPr>
            </a:p>
          </p:txBody>
        </p:sp>
        <p:sp>
          <p:nvSpPr>
            <p:cNvPr id="26" name="Text Box 14"/>
            <p:cNvSpPr txBox="1">
              <a:spLocks noChangeArrowheads="1"/>
            </p:cNvSpPr>
            <p:nvPr/>
          </p:nvSpPr>
          <p:spPr bwMode="auto">
            <a:xfrm>
              <a:off x="7230" y="2753"/>
              <a:ext cx="1802" cy="704"/>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p>
              <a:pPr algn="ctr" eaLnBrk="0" hangingPunct="0"/>
              <a:r>
                <a:rPr lang="en-US" altLang="en-US" sz="1600" b="1" dirty="0">
                  <a:solidFill>
                    <a:srgbClr val="000000"/>
                  </a:solidFill>
                </a:rPr>
                <a:t>Change in herb diversity</a:t>
              </a:r>
              <a:endParaRPr lang="en-US" altLang="en-US" sz="1600" dirty="0">
                <a:latin typeface="Gill Sans" pitchFamily="34" charset="0"/>
              </a:endParaRPr>
            </a:p>
          </p:txBody>
        </p:sp>
      </p:grpSp>
      <p:sp>
        <p:nvSpPr>
          <p:cNvPr id="98320" name="Text Box 16"/>
          <p:cNvSpPr txBox="1">
            <a:spLocks noChangeArrowheads="1"/>
          </p:cNvSpPr>
          <p:nvPr/>
        </p:nvSpPr>
        <p:spPr bwMode="auto">
          <a:xfrm>
            <a:off x="519835" y="624438"/>
            <a:ext cx="3749202" cy="58169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4200" b="1" dirty="0">
                <a:latin typeface="+mj-lt"/>
              </a:rPr>
              <a:t>Critical Load</a:t>
            </a:r>
          </a:p>
          <a:p>
            <a:pPr marL="342900" indent="-342900" eaLnBrk="0" hangingPunct="0">
              <a:spcBef>
                <a:spcPct val="50000"/>
              </a:spcBef>
              <a:buFont typeface="Arial" panose="020B0604020202020204" pitchFamily="34" charset="0"/>
              <a:buChar char="•"/>
            </a:pPr>
            <a:r>
              <a:rPr lang="en-US" altLang="en-US" sz="2200" dirty="0"/>
              <a:t>Critical loads are defined for specific biological indicators, receptors, or endpoints</a:t>
            </a:r>
          </a:p>
          <a:p>
            <a:pPr marL="342900" indent="-342900" eaLnBrk="0" hangingPunct="0">
              <a:spcBef>
                <a:spcPct val="50000"/>
              </a:spcBef>
              <a:buFont typeface="Arial" panose="020B0604020202020204" pitchFamily="34" charset="0"/>
              <a:buChar char="•"/>
            </a:pPr>
            <a:r>
              <a:rPr lang="en-US" altLang="en-US" sz="2200" dirty="0"/>
              <a:t>Critical load values differ and reflect different sensitivities of different biological indicators to deposition</a:t>
            </a:r>
          </a:p>
          <a:p>
            <a:pPr marL="342900" indent="-342900" eaLnBrk="0" hangingPunct="0">
              <a:spcBef>
                <a:spcPct val="50000"/>
              </a:spcBef>
              <a:buFont typeface="Arial" panose="020B0604020202020204" pitchFamily="34" charset="0"/>
              <a:buChar char="•"/>
            </a:pPr>
            <a:r>
              <a:rPr lang="en-US" altLang="en-US" sz="2200" dirty="0"/>
              <a:t>Biological receptors can have a range of critical load values; sensitivities can vary by location </a:t>
            </a:r>
          </a:p>
          <a:p>
            <a:pPr marL="342900" indent="-342900" eaLnBrk="0" hangingPunct="0">
              <a:spcBef>
                <a:spcPct val="50000"/>
              </a:spcBef>
              <a:buFont typeface="Arial" panose="020B0604020202020204" pitchFamily="34" charset="0"/>
              <a:buChar char="•"/>
            </a:pPr>
            <a:endParaRPr lang="en-US" altLang="en-US" sz="2200" dirty="0"/>
          </a:p>
        </p:txBody>
      </p:sp>
      <p:pic>
        <p:nvPicPr>
          <p:cNvPr id="21" name="Picture 4" descr="Image result for picture of lich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5315" y="1939932"/>
            <a:ext cx="740778" cy="83169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Alpine Pasqueflower Or Alpin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9290" y="3416487"/>
            <a:ext cx="619803" cy="9261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picture of red spruce"/>
          <p:cNvPicPr>
            <a:picLocks noChangeAspect="1" noChangeArrowheads="1"/>
          </p:cNvPicPr>
          <p:nvPr/>
        </p:nvPicPr>
        <p:blipFill rotWithShape="1">
          <a:blip r:embed="rId5">
            <a:extLst>
              <a:ext uri="{28A0092B-C50C-407E-A947-70E740481C1C}">
                <a14:useLocalDpi xmlns:a14="http://schemas.microsoft.com/office/drawing/2010/main" val="0"/>
              </a:ext>
            </a:extLst>
          </a:blip>
          <a:srcRect l="34909" r="9818"/>
          <a:stretch/>
        </p:blipFill>
        <p:spPr bwMode="auto">
          <a:xfrm>
            <a:off x="8069473" y="2639344"/>
            <a:ext cx="690091" cy="8807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8">
            <a:extLst>
              <a:ext uri="{FF2B5EF4-FFF2-40B4-BE49-F238E27FC236}">
                <a16:creationId xmlns:a16="http://schemas.microsoft.com/office/drawing/2014/main" id="{0262CFBD-8C31-482C-92F6-03C2CFAA3C02}"/>
              </a:ext>
            </a:extLst>
          </p:cNvPr>
          <p:cNvSpPr txBox="1">
            <a:spLocks noChangeArrowheads="1"/>
          </p:cNvSpPr>
          <p:nvPr/>
        </p:nvSpPr>
        <p:spPr bwMode="auto">
          <a:xfrm rot="16200000">
            <a:off x="3593642" y="2540791"/>
            <a:ext cx="2218769" cy="461665"/>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eaLnBrk="0" hangingPunct="0">
              <a:spcBef>
                <a:spcPts val="1200"/>
              </a:spcBef>
            </a:pPr>
            <a:r>
              <a:rPr lang="en-US" altLang="en-US" sz="2400" b="1" dirty="0">
                <a:latin typeface="Gill Sans" pitchFamily="34" charset="0"/>
              </a:rPr>
              <a:t>Sensitivity</a:t>
            </a:r>
          </a:p>
        </p:txBody>
      </p:sp>
      <p:sp>
        <p:nvSpPr>
          <p:cNvPr id="19" name="TextBox 18"/>
          <p:cNvSpPr txBox="1"/>
          <p:nvPr/>
        </p:nvSpPr>
        <p:spPr>
          <a:xfrm>
            <a:off x="6108109" y="2819581"/>
            <a:ext cx="1169344" cy="523220"/>
          </a:xfrm>
          <a:prstGeom prst="rect">
            <a:avLst/>
          </a:prstGeom>
          <a:noFill/>
        </p:spPr>
        <p:txBody>
          <a:bodyPr wrap="square" rtlCol="0">
            <a:spAutoFit/>
          </a:bodyPr>
          <a:lstStyle/>
          <a:p>
            <a:r>
              <a:rPr lang="en-US" sz="1400" b="1" dirty="0">
                <a:solidFill>
                  <a:srgbClr val="FF0000"/>
                </a:solidFill>
              </a:rPr>
              <a:t>CL = 1.5-12.7 kg N/ha/</a:t>
            </a:r>
            <a:r>
              <a:rPr lang="en-US" sz="1400" b="1" dirty="0" err="1">
                <a:solidFill>
                  <a:srgbClr val="FF0000"/>
                </a:solidFill>
              </a:rPr>
              <a:t>yr</a:t>
            </a:r>
            <a:endParaRPr lang="en-US" sz="1400" b="1" dirty="0">
              <a:solidFill>
                <a:srgbClr val="FF0000"/>
              </a:solidFill>
            </a:endParaRPr>
          </a:p>
        </p:txBody>
      </p:sp>
      <p:sp>
        <p:nvSpPr>
          <p:cNvPr id="20" name="TextBox 19"/>
          <p:cNvSpPr txBox="1"/>
          <p:nvPr/>
        </p:nvSpPr>
        <p:spPr>
          <a:xfrm>
            <a:off x="8020805" y="3583185"/>
            <a:ext cx="1252967" cy="523220"/>
          </a:xfrm>
          <a:prstGeom prst="rect">
            <a:avLst/>
          </a:prstGeom>
          <a:noFill/>
        </p:spPr>
        <p:txBody>
          <a:bodyPr wrap="square" rtlCol="0">
            <a:spAutoFit/>
          </a:bodyPr>
          <a:lstStyle/>
          <a:p>
            <a:r>
              <a:rPr lang="en-US" sz="1400" b="1" dirty="0">
                <a:solidFill>
                  <a:srgbClr val="FF0000"/>
                </a:solidFill>
              </a:rPr>
              <a:t>CL = 3-39 kg N/ha/</a:t>
            </a:r>
            <a:r>
              <a:rPr lang="en-US" sz="1400" b="1" dirty="0" err="1">
                <a:solidFill>
                  <a:srgbClr val="FF0000"/>
                </a:solidFill>
              </a:rPr>
              <a:t>yr</a:t>
            </a:r>
            <a:endParaRPr lang="en-US" sz="1400" b="1" dirty="0">
              <a:solidFill>
                <a:srgbClr val="FF0000"/>
              </a:solidFill>
            </a:endParaRPr>
          </a:p>
        </p:txBody>
      </p:sp>
      <p:sp>
        <p:nvSpPr>
          <p:cNvPr id="27" name="TextBox 26"/>
          <p:cNvSpPr txBox="1"/>
          <p:nvPr/>
        </p:nvSpPr>
        <p:spPr>
          <a:xfrm>
            <a:off x="9744107" y="4401063"/>
            <a:ext cx="1176948" cy="523220"/>
          </a:xfrm>
          <a:prstGeom prst="rect">
            <a:avLst/>
          </a:prstGeom>
          <a:noFill/>
        </p:spPr>
        <p:txBody>
          <a:bodyPr wrap="square" rtlCol="0">
            <a:spAutoFit/>
          </a:bodyPr>
          <a:lstStyle/>
          <a:p>
            <a:r>
              <a:rPr lang="en-US" sz="1400" b="1" dirty="0">
                <a:solidFill>
                  <a:srgbClr val="FF0000"/>
                </a:solidFill>
              </a:rPr>
              <a:t>CL = 7.9-19.6 kg N/ha/</a:t>
            </a:r>
            <a:r>
              <a:rPr lang="en-US" sz="1400" b="1" dirty="0" err="1">
                <a:solidFill>
                  <a:srgbClr val="FF0000"/>
                </a:solidFill>
              </a:rPr>
              <a:t>yr</a:t>
            </a:r>
            <a:endParaRPr lang="en-US" sz="1400" b="1" dirty="0">
              <a:solidFill>
                <a:srgbClr val="FF0000"/>
              </a:solidFill>
            </a:endParaRPr>
          </a:p>
        </p:txBody>
      </p:sp>
    </p:spTree>
    <p:extLst>
      <p:ext uri="{BB962C8B-B14F-4D97-AF65-F5344CB8AC3E}">
        <p14:creationId xmlns:p14="http://schemas.microsoft.com/office/powerpoint/2010/main" val="759402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4080510" y="672988"/>
            <a:ext cx="7749539" cy="5773531"/>
            <a:chOff x="1440" y="249"/>
            <a:chExt cx="8640" cy="6951"/>
          </a:xfrm>
        </p:grpSpPr>
        <p:sp>
          <p:nvSpPr>
            <p:cNvPr id="98307" name="AutoShape 3"/>
            <p:cNvSpPr>
              <a:spLocks noChangeArrowheads="1"/>
            </p:cNvSpPr>
            <p:nvPr/>
          </p:nvSpPr>
          <p:spPr bwMode="auto">
            <a:xfrm>
              <a:off x="1440" y="1440"/>
              <a:ext cx="8640" cy="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08" name="Line 4"/>
            <p:cNvSpPr>
              <a:spLocks noChangeShapeType="1"/>
            </p:cNvSpPr>
            <p:nvPr/>
          </p:nvSpPr>
          <p:spPr bwMode="auto">
            <a:xfrm>
              <a:off x="2758" y="1118"/>
              <a:ext cx="0" cy="4426"/>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98309" name="Line 5"/>
            <p:cNvSpPr>
              <a:spLocks noChangeShapeType="1"/>
            </p:cNvSpPr>
            <p:nvPr/>
          </p:nvSpPr>
          <p:spPr bwMode="auto">
            <a:xfrm>
              <a:off x="2758" y="5544"/>
              <a:ext cx="6600" cy="0"/>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98312" name="Text Box 8"/>
            <p:cNvSpPr txBox="1">
              <a:spLocks noChangeArrowheads="1"/>
            </p:cNvSpPr>
            <p:nvPr/>
          </p:nvSpPr>
          <p:spPr bwMode="auto">
            <a:xfrm>
              <a:off x="3362" y="5744"/>
              <a:ext cx="6132" cy="1186"/>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algn="ctr" eaLnBrk="0" hangingPunct="0">
                <a:spcBef>
                  <a:spcPts val="1200"/>
                </a:spcBef>
              </a:pPr>
              <a:r>
                <a:rPr lang="en-US" altLang="en-US" sz="2400" b="1" dirty="0">
                  <a:solidFill>
                    <a:srgbClr val="000000"/>
                  </a:solidFill>
                </a:rPr>
                <a:t>Change in Water Quality with increasing </a:t>
              </a:r>
            </a:p>
            <a:p>
              <a:pPr algn="ctr" eaLnBrk="0" hangingPunct="0">
                <a:spcBef>
                  <a:spcPts val="1200"/>
                </a:spcBef>
              </a:pPr>
              <a:r>
                <a:rPr lang="en-US" altLang="en-US" sz="2400" b="1" dirty="0">
                  <a:solidFill>
                    <a:srgbClr val="000000"/>
                  </a:solidFill>
                </a:rPr>
                <a:t>N and S deposition (kg/ha/</a:t>
              </a:r>
              <a:r>
                <a:rPr lang="en-US" altLang="en-US" sz="2400" b="1" dirty="0" err="1">
                  <a:solidFill>
                    <a:srgbClr val="000000"/>
                  </a:solidFill>
                </a:rPr>
                <a:t>yr</a:t>
              </a:r>
              <a:r>
                <a:rPr lang="en-US" altLang="en-US" sz="2400" b="1" dirty="0">
                  <a:solidFill>
                    <a:srgbClr val="000000"/>
                  </a:solidFill>
                </a:rPr>
                <a:t>)</a:t>
              </a:r>
              <a:endParaRPr lang="en-US" altLang="en-US" sz="2400" dirty="0">
                <a:latin typeface="Gill Sans" pitchFamily="34" charset="0"/>
              </a:endParaRPr>
            </a:p>
          </p:txBody>
        </p:sp>
        <p:sp>
          <p:nvSpPr>
            <p:cNvPr id="98315" name="Line 11"/>
            <p:cNvSpPr>
              <a:spLocks noChangeShapeType="1"/>
            </p:cNvSpPr>
            <p:nvPr/>
          </p:nvSpPr>
          <p:spPr bwMode="auto">
            <a:xfrm>
              <a:off x="3139" y="1753"/>
              <a:ext cx="6176" cy="28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9" name="Text Box 15"/>
            <p:cNvSpPr txBox="1">
              <a:spLocks noChangeArrowheads="1"/>
            </p:cNvSpPr>
            <p:nvPr/>
          </p:nvSpPr>
          <p:spPr bwMode="auto">
            <a:xfrm>
              <a:off x="8443" y="3108"/>
              <a:ext cx="1622"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p>
              <a:pPr algn="ctr" eaLnBrk="0" hangingPunct="0"/>
              <a:r>
                <a:rPr lang="en-US" altLang="en-US" sz="1600" b="1" dirty="0">
                  <a:solidFill>
                    <a:srgbClr val="000000"/>
                  </a:solidFill>
                </a:rPr>
                <a:t>Reduction in non-sensitive fish species</a:t>
              </a:r>
              <a:endParaRPr lang="en-US" altLang="en-US" sz="1600" dirty="0">
                <a:latin typeface="Gill Sans" pitchFamily="34" charset="0"/>
              </a:endParaRPr>
            </a:p>
          </p:txBody>
        </p:sp>
        <p:sp>
          <p:nvSpPr>
            <p:cNvPr id="23" name="Text Box 9"/>
            <p:cNvSpPr txBox="1">
              <a:spLocks noChangeArrowheads="1"/>
            </p:cNvSpPr>
            <p:nvPr/>
          </p:nvSpPr>
          <p:spPr bwMode="auto">
            <a:xfrm>
              <a:off x="5057" y="1188"/>
              <a:ext cx="1990"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algn="ctr" eaLnBrk="0" hangingPunct="0"/>
              <a:r>
                <a:rPr lang="en-US" altLang="en-US" sz="1600" b="1" dirty="0">
                  <a:solidFill>
                    <a:srgbClr val="000000"/>
                  </a:solidFill>
                </a:rPr>
                <a:t>Change in macroinvertebrate community</a:t>
              </a:r>
              <a:endParaRPr lang="en-US" altLang="en-US" sz="1600" dirty="0">
                <a:latin typeface="Gill Sans" pitchFamily="34" charset="0"/>
              </a:endParaRPr>
            </a:p>
          </p:txBody>
        </p:sp>
        <p:sp>
          <p:nvSpPr>
            <p:cNvPr id="25" name="Text Box 10"/>
            <p:cNvSpPr txBox="1">
              <a:spLocks noChangeArrowheads="1"/>
            </p:cNvSpPr>
            <p:nvPr/>
          </p:nvSpPr>
          <p:spPr bwMode="auto">
            <a:xfrm>
              <a:off x="2637" y="249"/>
              <a:ext cx="1655" cy="9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pPr algn="ctr" eaLnBrk="0" hangingPunct="0"/>
              <a:r>
                <a:rPr lang="en-US" altLang="en-US" sz="1600" b="1" dirty="0">
                  <a:solidFill>
                    <a:srgbClr val="000000"/>
                  </a:solidFill>
                </a:rPr>
                <a:t>Change in diatom</a:t>
              </a:r>
            </a:p>
            <a:p>
              <a:pPr algn="ctr" eaLnBrk="0" hangingPunct="0"/>
              <a:r>
                <a:rPr lang="en-US" altLang="en-US" sz="1600" b="1" dirty="0">
                  <a:solidFill>
                    <a:srgbClr val="000000"/>
                  </a:solidFill>
                </a:rPr>
                <a:t>species composition</a:t>
              </a:r>
              <a:endParaRPr lang="en-US" altLang="en-US" sz="1600" dirty="0">
                <a:latin typeface="Gill Sans" pitchFamily="34" charset="0"/>
              </a:endParaRPr>
            </a:p>
          </p:txBody>
        </p:sp>
        <p:sp>
          <p:nvSpPr>
            <p:cNvPr id="26" name="Text Box 14"/>
            <p:cNvSpPr txBox="1">
              <a:spLocks noChangeArrowheads="1"/>
            </p:cNvSpPr>
            <p:nvPr/>
          </p:nvSpPr>
          <p:spPr bwMode="auto">
            <a:xfrm>
              <a:off x="6568" y="2173"/>
              <a:ext cx="1802"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p>
              <a:pPr algn="ctr" eaLnBrk="0" hangingPunct="0"/>
              <a:r>
                <a:rPr lang="en-US" altLang="en-US" sz="1600" b="1" dirty="0">
                  <a:solidFill>
                    <a:srgbClr val="000000"/>
                  </a:solidFill>
                </a:rPr>
                <a:t>Reduction in sensitive fish species </a:t>
              </a:r>
              <a:endParaRPr lang="en-US" altLang="en-US" sz="1600" dirty="0">
                <a:latin typeface="Gill Sans" pitchFamily="34" charset="0"/>
              </a:endParaRPr>
            </a:p>
          </p:txBody>
        </p:sp>
      </p:grpSp>
      <p:sp>
        <p:nvSpPr>
          <p:cNvPr id="98320" name="Text Box 16"/>
          <p:cNvSpPr txBox="1">
            <a:spLocks noChangeArrowheads="1"/>
          </p:cNvSpPr>
          <p:nvPr/>
        </p:nvSpPr>
        <p:spPr bwMode="auto">
          <a:xfrm>
            <a:off x="519835" y="624438"/>
            <a:ext cx="3749202" cy="581697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4200" b="1" dirty="0">
                <a:latin typeface="+mj-lt"/>
              </a:rPr>
              <a:t>Critical Load</a:t>
            </a:r>
          </a:p>
          <a:p>
            <a:pPr marL="342900" indent="-342900" eaLnBrk="0" hangingPunct="0">
              <a:spcBef>
                <a:spcPct val="50000"/>
              </a:spcBef>
              <a:buFont typeface="Arial" panose="020B0604020202020204" pitchFamily="34" charset="0"/>
              <a:buChar char="•"/>
            </a:pPr>
            <a:r>
              <a:rPr lang="en-US" altLang="en-US" sz="2200" dirty="0"/>
              <a:t>Critical loads are defined for specific biological indicators, receptors, or endpoints</a:t>
            </a:r>
          </a:p>
          <a:p>
            <a:pPr marL="342900" indent="-342900" eaLnBrk="0" hangingPunct="0">
              <a:spcBef>
                <a:spcPct val="50000"/>
              </a:spcBef>
              <a:buFont typeface="Arial" panose="020B0604020202020204" pitchFamily="34" charset="0"/>
              <a:buChar char="•"/>
            </a:pPr>
            <a:r>
              <a:rPr lang="en-US" altLang="en-US" sz="2200" dirty="0"/>
              <a:t>Critical load values differ and reflect different sensitivities of different biological indicators to deposition</a:t>
            </a:r>
          </a:p>
          <a:p>
            <a:pPr marL="342900" indent="-342900" eaLnBrk="0" hangingPunct="0">
              <a:spcBef>
                <a:spcPct val="50000"/>
              </a:spcBef>
              <a:buFont typeface="Arial" panose="020B0604020202020204" pitchFamily="34" charset="0"/>
              <a:buChar char="•"/>
            </a:pPr>
            <a:r>
              <a:rPr lang="en-US" altLang="en-US" sz="2200" dirty="0"/>
              <a:t>Biological receptors can have a range of critical load values; sensitivities can vary by location </a:t>
            </a:r>
          </a:p>
          <a:p>
            <a:pPr marL="342900" indent="-342900" eaLnBrk="0" hangingPunct="0">
              <a:spcBef>
                <a:spcPct val="50000"/>
              </a:spcBef>
              <a:buFont typeface="Arial" panose="020B0604020202020204" pitchFamily="34" charset="0"/>
              <a:buChar char="•"/>
            </a:pPr>
            <a:endParaRPr lang="en-US" altLang="en-US" sz="2200" dirty="0"/>
          </a:p>
        </p:txBody>
      </p:sp>
      <p:pic>
        <p:nvPicPr>
          <p:cNvPr id="98321" name="Picture 17" descr="cystelli"/>
          <p:cNvPicPr>
            <a:picLocks noChangeAspect="1" noChangeArrowheads="1"/>
          </p:cNvPicPr>
          <p:nvPr/>
        </p:nvPicPr>
        <p:blipFill>
          <a:blip r:embed="rId3" cstate="print">
            <a:extLst>
              <a:ext uri="{28A0092B-C50C-407E-A947-70E740481C1C}">
                <a14:useLocalDpi xmlns:a14="http://schemas.microsoft.com/office/drawing/2010/main" val="0"/>
              </a:ext>
            </a:extLst>
          </a:blip>
          <a:srcRect l="8649" r="12793"/>
          <a:stretch>
            <a:fillRect/>
          </a:stretch>
        </p:blipFill>
        <p:spPr bwMode="auto">
          <a:xfrm>
            <a:off x="5590783" y="1816802"/>
            <a:ext cx="789237" cy="74012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8">
            <a:extLst>
              <a:ext uri="{FF2B5EF4-FFF2-40B4-BE49-F238E27FC236}">
                <a16:creationId xmlns:a16="http://schemas.microsoft.com/office/drawing/2014/main" id="{0262CFBD-8C31-482C-92F6-03C2CFAA3C02}"/>
              </a:ext>
            </a:extLst>
          </p:cNvPr>
          <p:cNvSpPr txBox="1">
            <a:spLocks noChangeArrowheads="1"/>
          </p:cNvSpPr>
          <p:nvPr/>
        </p:nvSpPr>
        <p:spPr bwMode="auto">
          <a:xfrm rot="16200000">
            <a:off x="3593642" y="2540791"/>
            <a:ext cx="2218769" cy="461665"/>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eaLnBrk="0" hangingPunct="0">
              <a:spcBef>
                <a:spcPts val="1200"/>
              </a:spcBef>
            </a:pPr>
            <a:r>
              <a:rPr lang="en-US" altLang="en-US" sz="2400" b="1" dirty="0">
                <a:latin typeface="Gill Sans" pitchFamily="34" charset="0"/>
              </a:rPr>
              <a:t>Sensitivity</a:t>
            </a:r>
          </a:p>
        </p:txBody>
      </p:sp>
      <p:sp>
        <p:nvSpPr>
          <p:cNvPr id="20" name="TextBox 19"/>
          <p:cNvSpPr txBox="1"/>
          <p:nvPr/>
        </p:nvSpPr>
        <p:spPr>
          <a:xfrm>
            <a:off x="8680005" y="3916118"/>
            <a:ext cx="1305552" cy="523220"/>
          </a:xfrm>
          <a:prstGeom prst="rect">
            <a:avLst/>
          </a:prstGeom>
          <a:noFill/>
        </p:spPr>
        <p:txBody>
          <a:bodyPr wrap="square" rtlCol="0">
            <a:spAutoFit/>
          </a:bodyPr>
          <a:lstStyle/>
          <a:p>
            <a:r>
              <a:rPr lang="en-US" sz="1400" b="1" dirty="0">
                <a:solidFill>
                  <a:srgbClr val="FF0000"/>
                </a:solidFill>
              </a:rPr>
              <a:t>e.g., </a:t>
            </a:r>
            <a:r>
              <a:rPr lang="en-US" sz="1400" b="1" dirty="0" err="1">
                <a:solidFill>
                  <a:srgbClr val="FF0000"/>
                </a:solidFill>
              </a:rPr>
              <a:t>Blacknose</a:t>
            </a:r>
            <a:r>
              <a:rPr lang="en-US" sz="1400" b="1" dirty="0">
                <a:solidFill>
                  <a:srgbClr val="FF0000"/>
                </a:solidFill>
              </a:rPr>
              <a:t> dace</a:t>
            </a:r>
          </a:p>
        </p:txBody>
      </p:sp>
      <p:sp>
        <p:nvSpPr>
          <p:cNvPr id="27" name="TextBox 26"/>
          <p:cNvSpPr txBox="1"/>
          <p:nvPr/>
        </p:nvSpPr>
        <p:spPr>
          <a:xfrm>
            <a:off x="10188672" y="4414634"/>
            <a:ext cx="1406913" cy="307777"/>
          </a:xfrm>
          <a:prstGeom prst="rect">
            <a:avLst/>
          </a:prstGeom>
          <a:noFill/>
        </p:spPr>
        <p:txBody>
          <a:bodyPr wrap="square" rtlCol="0">
            <a:spAutoFit/>
          </a:bodyPr>
          <a:lstStyle/>
          <a:p>
            <a:r>
              <a:rPr lang="en-US" sz="1400" b="1" dirty="0">
                <a:solidFill>
                  <a:srgbClr val="FF0000"/>
                </a:solidFill>
              </a:rPr>
              <a:t>e.g., brook trout</a:t>
            </a:r>
          </a:p>
        </p:txBody>
      </p:sp>
      <p:sp>
        <p:nvSpPr>
          <p:cNvPr id="3" name="AutoShape 2" descr="Image result for picture of salmon">
            <a:extLst>
              <a:ext uri="{FF2B5EF4-FFF2-40B4-BE49-F238E27FC236}">
                <a16:creationId xmlns:a16="http://schemas.microsoft.com/office/drawing/2014/main" id="{A5CB1037-C219-4C05-B79F-A61C1A24B7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E799C69D-5CBA-4FFC-BDE3-1C1ADB7F5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912" y="3876451"/>
            <a:ext cx="1577780" cy="569520"/>
          </a:xfrm>
          <a:prstGeom prst="rect">
            <a:avLst/>
          </a:prstGeom>
        </p:spPr>
      </p:pic>
      <p:pic>
        <p:nvPicPr>
          <p:cNvPr id="10" name="Picture 9">
            <a:extLst>
              <a:ext uri="{FF2B5EF4-FFF2-40B4-BE49-F238E27FC236}">
                <a16:creationId xmlns:a16="http://schemas.microsoft.com/office/drawing/2014/main" id="{188C18D3-A805-436D-B7E7-295114102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83938" y="2592695"/>
            <a:ext cx="1470605" cy="871283"/>
          </a:xfrm>
          <a:prstGeom prst="rect">
            <a:avLst/>
          </a:prstGeom>
        </p:spPr>
      </p:pic>
      <p:pic>
        <p:nvPicPr>
          <p:cNvPr id="4102" name="Picture 6" descr="Image result for picture of fresh water algae">
            <a:extLst>
              <a:ext uri="{FF2B5EF4-FFF2-40B4-BE49-F238E27FC236}">
                <a16:creationId xmlns:a16="http://schemas.microsoft.com/office/drawing/2014/main" id="{D6BF4FD3-E866-4D61-99A8-56CDC859B5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476809" y="2221957"/>
            <a:ext cx="960541" cy="636881"/>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10">
            <a:extLst>
              <a:ext uri="{FF2B5EF4-FFF2-40B4-BE49-F238E27FC236}">
                <a16:creationId xmlns:a16="http://schemas.microsoft.com/office/drawing/2014/main" id="{F47E1C55-15EB-4567-AA24-5E5EE2BE795B}"/>
              </a:ext>
            </a:extLst>
          </p:cNvPr>
          <p:cNvSpPr txBox="1">
            <a:spLocks noChangeArrowheads="1"/>
          </p:cNvSpPr>
          <p:nvPr/>
        </p:nvSpPr>
        <p:spPr bwMode="auto">
          <a:xfrm>
            <a:off x="6417379" y="563990"/>
            <a:ext cx="1340988" cy="747544"/>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pPr algn="ctr" eaLnBrk="0" hangingPunct="0"/>
            <a:r>
              <a:rPr lang="en-US" altLang="en-US" sz="1600" b="1" dirty="0">
                <a:solidFill>
                  <a:srgbClr val="000000"/>
                </a:solidFill>
              </a:rPr>
              <a:t>Change in algal</a:t>
            </a:r>
          </a:p>
          <a:p>
            <a:pPr algn="ctr" eaLnBrk="0" hangingPunct="0"/>
            <a:r>
              <a:rPr lang="en-US" altLang="en-US" sz="1600" b="1" dirty="0">
                <a:solidFill>
                  <a:srgbClr val="000000"/>
                </a:solidFill>
              </a:rPr>
              <a:t>species composition</a:t>
            </a:r>
            <a:endParaRPr lang="en-US" altLang="en-US" sz="1600" dirty="0">
              <a:latin typeface="Gill Sans" pitchFamily="34" charset="0"/>
            </a:endParaRPr>
          </a:p>
        </p:txBody>
      </p:sp>
      <p:pic>
        <p:nvPicPr>
          <p:cNvPr id="4" name="Picture 3">
            <a:extLst>
              <a:ext uri="{FF2B5EF4-FFF2-40B4-BE49-F238E27FC236}">
                <a16:creationId xmlns:a16="http://schemas.microsoft.com/office/drawing/2014/main" id="{E1CCCB58-56AB-4C9D-8B3C-4BD70127A3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78" b="22741"/>
          <a:stretch/>
        </p:blipFill>
        <p:spPr>
          <a:xfrm>
            <a:off x="8749035" y="3214178"/>
            <a:ext cx="1395443" cy="717686"/>
          </a:xfrm>
          <a:prstGeom prst="rect">
            <a:avLst/>
          </a:prstGeom>
        </p:spPr>
      </p:pic>
    </p:spTree>
    <p:extLst>
      <p:ext uri="{BB962C8B-B14F-4D97-AF65-F5344CB8AC3E}">
        <p14:creationId xmlns:p14="http://schemas.microsoft.com/office/powerpoint/2010/main" val="490179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How are critical loads determined?</a:t>
            </a:r>
          </a:p>
        </p:txBody>
      </p:sp>
      <p:sp>
        <p:nvSpPr>
          <p:cNvPr id="3" name="Content Placeholder 2"/>
          <p:cNvSpPr>
            <a:spLocks noGrp="1"/>
          </p:cNvSpPr>
          <p:nvPr>
            <p:ph idx="1"/>
          </p:nvPr>
        </p:nvSpPr>
        <p:spPr/>
        <p:txBody>
          <a:bodyPr>
            <a:normAutofit/>
          </a:bodyPr>
          <a:lstStyle/>
          <a:p>
            <a:r>
              <a:rPr lang="en-US" u="sng" dirty="0"/>
              <a:t>Empirical critical load:</a:t>
            </a:r>
          </a:p>
          <a:p>
            <a:pPr lvl="1"/>
            <a:r>
              <a:rPr lang="en-US" dirty="0"/>
              <a:t>involves observed spatial or temporal gradient studies or experimental manipulations of pollutants </a:t>
            </a:r>
          </a:p>
          <a:p>
            <a:pPr lvl="1"/>
            <a:r>
              <a:rPr lang="en-US" dirty="0"/>
              <a:t>applied to sites or landscapes that are ecologically comparable to location(s) from which critical loads were determined</a:t>
            </a:r>
          </a:p>
          <a:p>
            <a:r>
              <a:rPr lang="en-US" u="sng" dirty="0"/>
              <a:t>Steady-state mass balance critical load:</a:t>
            </a:r>
          </a:p>
          <a:p>
            <a:pPr lvl="1"/>
            <a:r>
              <a:rPr lang="en-US" dirty="0"/>
              <a:t>derived from mathematical mass-balance models under assumed or modeled equilibrium conditions</a:t>
            </a:r>
          </a:p>
          <a:p>
            <a:pPr lvl="1"/>
            <a:r>
              <a:rPr lang="en-US" dirty="0"/>
              <a:t>models vary in complexity with regard to process representation</a:t>
            </a:r>
          </a:p>
        </p:txBody>
      </p:sp>
    </p:spTree>
    <p:extLst>
      <p:ext uri="{BB962C8B-B14F-4D97-AF65-F5344CB8AC3E}">
        <p14:creationId xmlns:p14="http://schemas.microsoft.com/office/powerpoint/2010/main" val="54487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365125"/>
            <a:ext cx="12322627" cy="1325563"/>
          </a:xfrm>
        </p:spPr>
        <p:txBody>
          <a:bodyPr/>
          <a:lstStyle/>
          <a:p>
            <a:r>
              <a:rPr lang="en-US" b="1" dirty="0"/>
              <a:t>Critical Load Presentation Information and Guidance</a:t>
            </a:r>
          </a:p>
        </p:txBody>
      </p:sp>
      <p:sp>
        <p:nvSpPr>
          <p:cNvPr id="3" name="Content Placeholder 2"/>
          <p:cNvSpPr>
            <a:spLocks noGrp="1"/>
          </p:cNvSpPr>
          <p:nvPr>
            <p:ph idx="1"/>
          </p:nvPr>
        </p:nvSpPr>
        <p:spPr>
          <a:xfrm>
            <a:off x="838200" y="1654630"/>
            <a:ext cx="9372600" cy="4343400"/>
          </a:xfrm>
        </p:spPr>
        <p:txBody>
          <a:bodyPr>
            <a:normAutofit fontScale="62500" lnSpcReduction="20000"/>
          </a:bodyPr>
          <a:lstStyle/>
          <a:p>
            <a:r>
              <a:rPr lang="en-US" dirty="0"/>
              <a:t>This set of slides is meant to be a living document that serves as a resource for individuals making presentations related to critical loads of atmospheric deposition.  The slides provide a broad overview of critical load science varying from simple definitions to complex biogeochemical relationships.  The intent of including all of the information in the same format, is that when users pull from the presentation based on their needs (i.e., the user can use all or only some of the slides, based on their needs), the messaging will remain consistent across audiences.  As the use of critical loads in a policy context has not been codified among agencies, this topic was intentionally left vague, with the expectation that a user will</a:t>
            </a:r>
            <a:r>
              <a:rPr lang="en-US" strike="sngStrike" dirty="0"/>
              <a:t> </a:t>
            </a:r>
            <a:r>
              <a:rPr lang="en-US" dirty="0"/>
              <a:t>develop their own management or policy slides, based on their agency or organization priorities.</a:t>
            </a:r>
          </a:p>
          <a:p>
            <a:r>
              <a:rPr lang="en-US" dirty="0"/>
              <a:t>If you add content/information (and would like to contribute to this presentation), please use the following points as guidance:</a:t>
            </a:r>
          </a:p>
          <a:p>
            <a:pPr lvl="1"/>
            <a:r>
              <a:rPr lang="en-US" dirty="0"/>
              <a:t>If you add information, specific examples, etc., please add your name and date beside each note in the notes field of the slide.</a:t>
            </a:r>
          </a:p>
          <a:p>
            <a:pPr lvl="1"/>
            <a:r>
              <a:rPr lang="en-US" dirty="0"/>
              <a:t>If you add a new slide, please add your name and date in the notes field of the new slide.</a:t>
            </a:r>
          </a:p>
          <a:p>
            <a:pPr lvl="1"/>
            <a:r>
              <a:rPr lang="en-US" dirty="0"/>
              <a:t>If you make additions to a slide, please describe the additions in the notes field (along with your name and date).</a:t>
            </a:r>
          </a:p>
          <a:p>
            <a:r>
              <a:rPr lang="en-US" dirty="0"/>
              <a:t>Please send inquiries, comments, and changes to the presentation to NADP–CLAD Program Manager – Jennifer Phelan (</a:t>
            </a:r>
            <a:r>
              <a:rPr lang="en-US" dirty="0">
                <a:solidFill>
                  <a:srgbClr val="FF0000"/>
                </a:solidFill>
                <a:hlinkClick r:id="rId3"/>
              </a:rPr>
              <a:t>Jennifer.Phelan@slh.wisc.edu</a:t>
            </a:r>
            <a:r>
              <a:rPr lang="en-US" dirty="0"/>
              <a:t>)</a:t>
            </a:r>
            <a:r>
              <a:rPr lang="en-US" dirty="0">
                <a:solidFill>
                  <a:srgbClr val="FF0000"/>
                </a:solidFill>
              </a:rPr>
              <a:t> </a:t>
            </a:r>
          </a:p>
          <a:p>
            <a:pPr lvl="1"/>
            <a:endParaRPr lang="en-US" dirty="0">
              <a:solidFill>
                <a:srgbClr val="FF0000"/>
              </a:solidFill>
            </a:endParaRPr>
          </a:p>
          <a:p>
            <a:pPr lvl="1"/>
            <a:endParaRPr lang="en-US" dirty="0"/>
          </a:p>
          <a:p>
            <a:endParaRPr lang="en-US" dirty="0"/>
          </a:p>
        </p:txBody>
      </p:sp>
    </p:spTree>
    <p:extLst>
      <p:ext uri="{BB962C8B-B14F-4D97-AF65-F5344CB8AC3E}">
        <p14:creationId xmlns:p14="http://schemas.microsoft.com/office/powerpoint/2010/main" val="1425948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299"/>
            <a:ext cx="10515600" cy="1325563"/>
          </a:xfrm>
        </p:spPr>
        <p:txBody>
          <a:bodyPr/>
          <a:lstStyle/>
          <a:p>
            <a:r>
              <a:rPr lang="en-US" b="1" dirty="0"/>
              <a:t>Examples of Critical Load maps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0277"/>
          <a:stretch/>
        </p:blipFill>
        <p:spPr>
          <a:xfrm>
            <a:off x="6087649" y="1979943"/>
            <a:ext cx="5266151" cy="3651094"/>
          </a:xfrm>
          <a:prstGeom prst="rect">
            <a:avLst/>
          </a:prstGeom>
        </p:spPr>
      </p:pic>
      <p:sp>
        <p:nvSpPr>
          <p:cNvPr id="3" name="Content Placeholder 2"/>
          <p:cNvSpPr>
            <a:spLocks noGrp="1"/>
          </p:cNvSpPr>
          <p:nvPr>
            <p:ph idx="1"/>
          </p:nvPr>
        </p:nvSpPr>
        <p:spPr>
          <a:xfrm>
            <a:off x="6494449" y="1355223"/>
            <a:ext cx="5386740" cy="624720"/>
          </a:xfrm>
        </p:spPr>
        <p:txBody>
          <a:bodyPr>
            <a:normAutofit lnSpcReduction="10000"/>
          </a:bodyPr>
          <a:lstStyle/>
          <a:p>
            <a:pPr marL="0" indent="0">
              <a:buNone/>
            </a:pPr>
            <a:r>
              <a:rPr lang="en-US" sz="2000" dirty="0"/>
              <a:t>Aquatic Acidification – 10</a:t>
            </a:r>
            <a:r>
              <a:rPr lang="en-US" sz="2000" baseline="30000" dirty="0"/>
              <a:t>th</a:t>
            </a:r>
            <a:r>
              <a:rPr lang="en-US" sz="2000" dirty="0"/>
              <a:t> quartile (aggregated by 12-km grid cells)</a:t>
            </a:r>
          </a:p>
        </p:txBody>
      </p:sp>
      <p:sp>
        <p:nvSpPr>
          <p:cNvPr id="7" name="Rectangle 6"/>
          <p:cNvSpPr/>
          <p:nvPr/>
        </p:nvSpPr>
        <p:spPr>
          <a:xfrm>
            <a:off x="5607997" y="5877630"/>
            <a:ext cx="5948072" cy="307777"/>
          </a:xfrm>
          <a:prstGeom prst="rect">
            <a:avLst/>
          </a:prstGeom>
        </p:spPr>
        <p:txBody>
          <a:bodyPr wrap="square">
            <a:spAutoFit/>
          </a:bodyPr>
          <a:lstStyle/>
          <a:p>
            <a:r>
              <a:rPr lang="en-US" sz="1400" dirty="0"/>
              <a:t>http://nadp.sws.uiuc.edu/committees/clad/db/NCLDMapSummary_2016.pdf</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18" y="1853296"/>
            <a:ext cx="4993528" cy="3858635"/>
          </a:xfrm>
          <a:prstGeom prst="rect">
            <a:avLst/>
          </a:prstGeom>
        </p:spPr>
      </p:pic>
      <p:sp>
        <p:nvSpPr>
          <p:cNvPr id="9" name="Content Placeholder 2"/>
          <p:cNvSpPr txBox="1">
            <a:spLocks/>
          </p:cNvSpPr>
          <p:nvPr/>
        </p:nvSpPr>
        <p:spPr>
          <a:xfrm>
            <a:off x="1037520" y="1339673"/>
            <a:ext cx="5386740" cy="474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Aquatic Acidification (by location)</a:t>
            </a:r>
          </a:p>
        </p:txBody>
      </p:sp>
    </p:spTree>
    <p:extLst>
      <p:ext uri="{BB962C8B-B14F-4D97-AF65-F5344CB8AC3E}">
        <p14:creationId xmlns:p14="http://schemas.microsoft.com/office/powerpoint/2010/main" val="3505983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78982" y="5282702"/>
            <a:ext cx="2874818" cy="738664"/>
          </a:xfrm>
          <a:prstGeom prst="rect">
            <a:avLst/>
          </a:prstGeom>
        </p:spPr>
        <p:txBody>
          <a:bodyPr wrap="square">
            <a:spAutoFit/>
          </a:bodyPr>
          <a:lstStyle/>
          <a:p>
            <a:r>
              <a:rPr lang="en-US" sz="1400" dirty="0"/>
              <a:t>http://nadp.sws.uiuc.edu/committees/clad/db/NCLDMapSummary_2016.pdf</a:t>
            </a:r>
          </a:p>
        </p:txBody>
      </p:sp>
      <p:sp>
        <p:nvSpPr>
          <p:cNvPr id="9" name="Title 1"/>
          <p:cNvSpPr txBox="1">
            <a:spLocks/>
          </p:cNvSpPr>
          <p:nvPr/>
        </p:nvSpPr>
        <p:spPr>
          <a:xfrm>
            <a:off x="838200" y="1402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Examples of Critical Load maps</a:t>
            </a:r>
            <a:endParaRPr lang="en-US" b="1" dirty="0"/>
          </a:p>
        </p:txBody>
      </p:sp>
      <p:sp>
        <p:nvSpPr>
          <p:cNvPr id="5" name="TextBox 4"/>
          <p:cNvSpPr txBox="1"/>
          <p:nvPr/>
        </p:nvSpPr>
        <p:spPr>
          <a:xfrm>
            <a:off x="838200" y="5090160"/>
            <a:ext cx="1041400" cy="416560"/>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8029389" y="1920246"/>
            <a:ext cx="1330960" cy="416560"/>
          </a:xfrm>
          <a:prstGeom prst="rect">
            <a:avLst/>
          </a:prstGeom>
          <a:solidFill>
            <a:schemeClr val="bg1"/>
          </a:solidFill>
        </p:spPr>
        <p:txBody>
          <a:bodyPr wrap="square" rtlCol="0">
            <a:spAutoFit/>
          </a:bodyPr>
          <a:lstStyle/>
          <a:p>
            <a:endParaRPr lang="en-US" dirty="0"/>
          </a:p>
        </p:txBody>
      </p:sp>
      <p:sp>
        <p:nvSpPr>
          <p:cNvPr id="12" name="TextBox 11"/>
          <p:cNvSpPr txBox="1"/>
          <p:nvPr/>
        </p:nvSpPr>
        <p:spPr>
          <a:xfrm>
            <a:off x="9367713" y="2074465"/>
            <a:ext cx="1330960" cy="416560"/>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74" t="5528" r="3348" b="4065"/>
          <a:stretch/>
        </p:blipFill>
        <p:spPr>
          <a:xfrm>
            <a:off x="1756064" y="1181031"/>
            <a:ext cx="6525490" cy="4845695"/>
          </a:xfrm>
          <a:prstGeom prst="rect">
            <a:avLst/>
          </a:prstGeom>
        </p:spPr>
      </p:pic>
      <p:sp>
        <p:nvSpPr>
          <p:cNvPr id="4" name="TextBox 3"/>
          <p:cNvSpPr txBox="1"/>
          <p:nvPr/>
        </p:nvSpPr>
        <p:spPr>
          <a:xfrm>
            <a:off x="6535882" y="5621482"/>
            <a:ext cx="19431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1449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 y="372692"/>
            <a:ext cx="10789920" cy="1143000"/>
          </a:xfrm>
        </p:spPr>
        <p:txBody>
          <a:bodyPr>
            <a:noAutofit/>
          </a:bodyPr>
          <a:lstStyle/>
          <a:p>
            <a:r>
              <a:rPr lang="en-US" b="1" dirty="0"/>
              <a:t>What happens if deposition is greater than a critical load?</a:t>
            </a:r>
          </a:p>
        </p:txBody>
      </p:sp>
      <p:sp>
        <p:nvSpPr>
          <p:cNvPr id="3" name="Content Placeholder 2"/>
          <p:cNvSpPr>
            <a:spLocks noGrp="1"/>
          </p:cNvSpPr>
          <p:nvPr>
            <p:ph idx="1"/>
          </p:nvPr>
        </p:nvSpPr>
        <p:spPr>
          <a:xfrm>
            <a:off x="1485900" y="1820758"/>
            <a:ext cx="9589770" cy="1913152"/>
          </a:xfrm>
        </p:spPr>
        <p:txBody>
          <a:bodyPr>
            <a:normAutofit/>
          </a:bodyPr>
          <a:lstStyle/>
          <a:p>
            <a:pPr marL="0" indent="0">
              <a:buNone/>
            </a:pPr>
            <a:r>
              <a:rPr lang="en-US" sz="3800" b="1" u="sng" dirty="0">
                <a:latin typeface="+mj-lt"/>
              </a:rPr>
              <a:t>Critical Load Exceedance</a:t>
            </a:r>
          </a:p>
          <a:p>
            <a:pPr marL="0" indent="0">
              <a:buNone/>
            </a:pPr>
            <a:r>
              <a:rPr lang="en-US" dirty="0"/>
              <a:t>The critical load is exceeded if the deposition load of a pollutant is greater than or equal to the critical load of the pollutant for the same location.</a:t>
            </a:r>
          </a:p>
        </p:txBody>
      </p:sp>
      <p:sp>
        <p:nvSpPr>
          <p:cNvPr id="5" name="TextBox 4"/>
          <p:cNvSpPr txBox="1"/>
          <p:nvPr/>
        </p:nvSpPr>
        <p:spPr>
          <a:xfrm>
            <a:off x="6332220" y="3733910"/>
            <a:ext cx="5166360" cy="2221121"/>
          </a:xfrm>
          <a:prstGeom prst="rect">
            <a:avLst/>
          </a:prstGeom>
          <a:noFill/>
          <a:ln>
            <a:solidFill>
              <a:schemeClr val="tx1"/>
            </a:solidFill>
          </a:ln>
        </p:spPr>
        <p:txBody>
          <a:bodyPr wrap="square" rtlCol="0">
            <a:spAutoFit/>
          </a:bodyPr>
          <a:lstStyle/>
          <a:p>
            <a:pPr indent="-457200">
              <a:spcBef>
                <a:spcPts val="1000"/>
              </a:spcBef>
            </a:pPr>
            <a:r>
              <a:rPr lang="en-US" sz="2800" dirty="0"/>
              <a:t>In mathematical terms, the exceedance (Ex) of the critical load CL(X) is given as: </a:t>
            </a:r>
          </a:p>
          <a:p>
            <a:pPr indent="-457200" algn="ctr">
              <a:spcBef>
                <a:spcPts val="1000"/>
              </a:spcBef>
            </a:pPr>
            <a:r>
              <a:rPr lang="en-US" sz="2800" b="1" dirty="0"/>
              <a:t>Ex(</a:t>
            </a:r>
            <a:r>
              <a:rPr lang="en-US" sz="2800" b="1" dirty="0" err="1"/>
              <a:t>Xdep</a:t>
            </a:r>
            <a:r>
              <a:rPr lang="en-US" sz="2800" b="1" dirty="0"/>
              <a:t>) = </a:t>
            </a:r>
            <a:r>
              <a:rPr lang="en-US" sz="2800" b="1" dirty="0" err="1"/>
              <a:t>Xdep</a:t>
            </a:r>
            <a:r>
              <a:rPr lang="en-US" sz="2800" b="1" dirty="0"/>
              <a:t> – CL(X)</a:t>
            </a:r>
          </a:p>
          <a:p>
            <a:endParaRPr lang="en-US" dirty="0"/>
          </a:p>
        </p:txBody>
      </p:sp>
      <p:sp>
        <p:nvSpPr>
          <p:cNvPr id="6" name="TextBox 5"/>
          <p:cNvSpPr txBox="1"/>
          <p:nvPr/>
        </p:nvSpPr>
        <p:spPr>
          <a:xfrm>
            <a:off x="1485900" y="3573890"/>
            <a:ext cx="4366260" cy="1661993"/>
          </a:xfrm>
          <a:prstGeom prst="rect">
            <a:avLst/>
          </a:prstGeom>
          <a:noFill/>
        </p:spPr>
        <p:txBody>
          <a:bodyPr wrap="square" rtlCol="0">
            <a:spAutoFit/>
          </a:bodyPr>
          <a:lstStyle/>
          <a:p>
            <a:r>
              <a:rPr lang="en-US" sz="2800" dirty="0"/>
              <a:t>The source of the deposition load estimate is defined by the user. </a:t>
            </a:r>
          </a:p>
          <a:p>
            <a:endParaRPr lang="en-US" dirty="0"/>
          </a:p>
        </p:txBody>
      </p:sp>
    </p:spTree>
    <p:extLst>
      <p:ext uri="{BB962C8B-B14F-4D97-AF65-F5344CB8AC3E}">
        <p14:creationId xmlns:p14="http://schemas.microsoft.com/office/powerpoint/2010/main" val="1790806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252" y="1334408"/>
            <a:ext cx="5799550" cy="448147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040" y="1545026"/>
            <a:ext cx="5891620" cy="4552616"/>
          </a:xfrm>
          <a:prstGeom prst="rect">
            <a:avLst/>
          </a:prstGeom>
        </p:spPr>
      </p:pic>
      <p:sp>
        <p:nvSpPr>
          <p:cNvPr id="6" name="Title 1"/>
          <p:cNvSpPr txBox="1">
            <a:spLocks/>
          </p:cNvSpPr>
          <p:nvPr/>
        </p:nvSpPr>
        <p:spPr>
          <a:xfrm>
            <a:off x="838200" y="1402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Examples of Critical Load Exceedance maps</a:t>
            </a:r>
          </a:p>
        </p:txBody>
      </p:sp>
    </p:spTree>
    <p:extLst>
      <p:ext uri="{BB962C8B-B14F-4D97-AF65-F5344CB8AC3E}">
        <p14:creationId xmlns:p14="http://schemas.microsoft.com/office/powerpoint/2010/main" val="1609206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4080510" y="950342"/>
            <a:ext cx="7749539" cy="5452916"/>
            <a:chOff x="1440" y="635"/>
            <a:chExt cx="8640" cy="6565"/>
          </a:xfrm>
        </p:grpSpPr>
        <p:sp>
          <p:nvSpPr>
            <p:cNvPr id="98307" name="AutoShape 3"/>
            <p:cNvSpPr>
              <a:spLocks noChangeArrowheads="1"/>
            </p:cNvSpPr>
            <p:nvPr/>
          </p:nvSpPr>
          <p:spPr bwMode="auto">
            <a:xfrm>
              <a:off x="1440" y="1440"/>
              <a:ext cx="8640" cy="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08" name="Line 4"/>
            <p:cNvSpPr>
              <a:spLocks noChangeShapeType="1"/>
            </p:cNvSpPr>
            <p:nvPr/>
          </p:nvSpPr>
          <p:spPr bwMode="auto">
            <a:xfrm>
              <a:off x="2758" y="1118"/>
              <a:ext cx="0" cy="4426"/>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98309" name="Line 5"/>
            <p:cNvSpPr>
              <a:spLocks noChangeShapeType="1"/>
            </p:cNvSpPr>
            <p:nvPr/>
          </p:nvSpPr>
          <p:spPr bwMode="auto">
            <a:xfrm>
              <a:off x="2758" y="5544"/>
              <a:ext cx="6600" cy="0"/>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98312" name="Text Box 8"/>
            <p:cNvSpPr txBox="1">
              <a:spLocks noChangeArrowheads="1"/>
            </p:cNvSpPr>
            <p:nvPr/>
          </p:nvSpPr>
          <p:spPr bwMode="auto">
            <a:xfrm>
              <a:off x="4548" y="5934"/>
              <a:ext cx="3761" cy="556"/>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eaLnBrk="0" hangingPunct="0">
                <a:spcBef>
                  <a:spcPts val="1200"/>
                </a:spcBef>
              </a:pPr>
              <a:r>
                <a:rPr lang="en-US" altLang="en-US" sz="2400" b="1" dirty="0">
                  <a:solidFill>
                    <a:srgbClr val="000000"/>
                  </a:solidFill>
                </a:rPr>
                <a:t>N deposition (kg/ha/</a:t>
              </a:r>
              <a:r>
                <a:rPr lang="en-US" altLang="en-US" sz="2400" b="1" dirty="0" err="1">
                  <a:solidFill>
                    <a:srgbClr val="000000"/>
                  </a:solidFill>
                </a:rPr>
                <a:t>yr</a:t>
              </a:r>
              <a:r>
                <a:rPr lang="en-US" altLang="en-US" sz="2400" b="1" dirty="0">
                  <a:solidFill>
                    <a:srgbClr val="000000"/>
                  </a:solidFill>
                </a:rPr>
                <a:t>)</a:t>
              </a:r>
              <a:endParaRPr lang="en-US" altLang="en-US" sz="2400" dirty="0">
                <a:latin typeface="Gill Sans" pitchFamily="34" charset="0"/>
              </a:endParaRPr>
            </a:p>
          </p:txBody>
        </p:sp>
        <p:sp>
          <p:nvSpPr>
            <p:cNvPr id="98315" name="Line 11"/>
            <p:cNvSpPr>
              <a:spLocks noChangeShapeType="1"/>
            </p:cNvSpPr>
            <p:nvPr/>
          </p:nvSpPr>
          <p:spPr bwMode="auto">
            <a:xfrm>
              <a:off x="3125" y="1888"/>
              <a:ext cx="6233" cy="28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9" name="Text Box 15"/>
            <p:cNvSpPr txBox="1">
              <a:spLocks noChangeArrowheads="1"/>
            </p:cNvSpPr>
            <p:nvPr/>
          </p:nvSpPr>
          <p:spPr bwMode="auto">
            <a:xfrm>
              <a:off x="7717" y="2699"/>
              <a:ext cx="1622"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p>
              <a:pPr algn="ctr" eaLnBrk="0" hangingPunct="0"/>
              <a:r>
                <a:rPr lang="en-US" altLang="en-US" sz="1600" b="1" dirty="0">
                  <a:solidFill>
                    <a:srgbClr val="000000"/>
                  </a:solidFill>
                </a:rPr>
                <a:t>Change in Biological Receptor  D</a:t>
              </a:r>
              <a:endParaRPr lang="en-US" altLang="en-US" sz="1600" dirty="0">
                <a:latin typeface="Gill Sans" pitchFamily="34" charset="0"/>
              </a:endParaRPr>
            </a:p>
          </p:txBody>
        </p:sp>
        <p:sp>
          <p:nvSpPr>
            <p:cNvPr id="23" name="Text Box 9"/>
            <p:cNvSpPr txBox="1">
              <a:spLocks noChangeArrowheads="1"/>
            </p:cNvSpPr>
            <p:nvPr/>
          </p:nvSpPr>
          <p:spPr bwMode="auto">
            <a:xfrm>
              <a:off x="4402" y="1412"/>
              <a:ext cx="1622"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p>
              <a:pPr algn="ctr" eaLnBrk="0" hangingPunct="0"/>
              <a:r>
                <a:rPr lang="en-US" altLang="en-US" sz="1600" b="1" dirty="0">
                  <a:solidFill>
                    <a:srgbClr val="000000"/>
                  </a:solidFill>
                </a:rPr>
                <a:t>Change in Biological Receptor B</a:t>
              </a:r>
              <a:endParaRPr lang="en-US" altLang="en-US" sz="1600" dirty="0">
                <a:latin typeface="Gill Sans" pitchFamily="34" charset="0"/>
              </a:endParaRPr>
            </a:p>
          </p:txBody>
        </p:sp>
        <p:sp>
          <p:nvSpPr>
            <p:cNvPr id="25" name="Text Box 10"/>
            <p:cNvSpPr txBox="1">
              <a:spLocks noChangeArrowheads="1"/>
            </p:cNvSpPr>
            <p:nvPr/>
          </p:nvSpPr>
          <p:spPr bwMode="auto">
            <a:xfrm>
              <a:off x="3017" y="635"/>
              <a:ext cx="1655" cy="9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pPr algn="ctr" eaLnBrk="0" hangingPunct="0"/>
              <a:r>
                <a:rPr lang="en-US" altLang="en-US" sz="1600" b="1" dirty="0">
                  <a:solidFill>
                    <a:srgbClr val="000000"/>
                  </a:solidFill>
                </a:rPr>
                <a:t>Change in Biological Receptor A</a:t>
              </a:r>
            </a:p>
            <a:p>
              <a:pPr algn="ctr" eaLnBrk="0" hangingPunct="0"/>
              <a:endParaRPr lang="en-US" altLang="en-US" sz="1600" dirty="0">
                <a:latin typeface="Gill Sans" pitchFamily="34" charset="0"/>
              </a:endParaRPr>
            </a:p>
          </p:txBody>
        </p:sp>
        <p:sp>
          <p:nvSpPr>
            <p:cNvPr id="26" name="Text Box 14"/>
            <p:cNvSpPr txBox="1">
              <a:spLocks noChangeArrowheads="1"/>
            </p:cNvSpPr>
            <p:nvPr/>
          </p:nvSpPr>
          <p:spPr bwMode="auto">
            <a:xfrm>
              <a:off x="6156" y="2033"/>
              <a:ext cx="1802" cy="10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p>
              <a:pPr algn="ctr" eaLnBrk="0" hangingPunct="0"/>
              <a:r>
                <a:rPr lang="en-US" altLang="en-US" sz="1600" b="1" dirty="0">
                  <a:solidFill>
                    <a:srgbClr val="000000"/>
                  </a:solidFill>
                </a:rPr>
                <a:t>Change in Biological Receptor C</a:t>
              </a:r>
              <a:endParaRPr lang="en-US" altLang="en-US" sz="1600" dirty="0">
                <a:latin typeface="Gill Sans" pitchFamily="34" charset="0"/>
              </a:endParaRPr>
            </a:p>
          </p:txBody>
        </p:sp>
      </p:grpSp>
      <p:sp>
        <p:nvSpPr>
          <p:cNvPr id="98320" name="Text Box 16"/>
          <p:cNvSpPr txBox="1">
            <a:spLocks noChangeArrowheads="1"/>
          </p:cNvSpPr>
          <p:nvPr/>
        </p:nvSpPr>
        <p:spPr bwMode="auto">
          <a:xfrm>
            <a:off x="734059" y="702287"/>
            <a:ext cx="2879011" cy="1384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4200" b="1" dirty="0">
                <a:latin typeface="+mj-lt"/>
              </a:rPr>
              <a:t>Critical Load Exceedance</a:t>
            </a:r>
          </a:p>
        </p:txBody>
      </p:sp>
      <p:sp>
        <p:nvSpPr>
          <p:cNvPr id="22" name="Text Box 8">
            <a:extLst>
              <a:ext uri="{FF2B5EF4-FFF2-40B4-BE49-F238E27FC236}">
                <a16:creationId xmlns:a16="http://schemas.microsoft.com/office/drawing/2014/main" id="{0262CFBD-8C31-482C-92F6-03C2CFAA3C02}"/>
              </a:ext>
            </a:extLst>
          </p:cNvPr>
          <p:cNvSpPr txBox="1">
            <a:spLocks noChangeArrowheads="1"/>
          </p:cNvSpPr>
          <p:nvPr/>
        </p:nvSpPr>
        <p:spPr bwMode="auto">
          <a:xfrm rot="16200000">
            <a:off x="3723631" y="2670780"/>
            <a:ext cx="1958790" cy="461665"/>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wrap="square">
            <a:spAutoFit/>
          </a:bodyPr>
          <a:lstStyle/>
          <a:p>
            <a:pPr eaLnBrk="0" hangingPunct="0">
              <a:spcBef>
                <a:spcPts val="1200"/>
              </a:spcBef>
            </a:pPr>
            <a:r>
              <a:rPr lang="en-US" altLang="en-US" sz="2400" b="1" dirty="0">
                <a:latin typeface="Gill Sans" pitchFamily="34" charset="0"/>
              </a:rPr>
              <a:t>Sensitivity</a:t>
            </a:r>
          </a:p>
        </p:txBody>
      </p:sp>
      <p:sp>
        <p:nvSpPr>
          <p:cNvPr id="2" name="TextBox 1"/>
          <p:cNvSpPr txBox="1"/>
          <p:nvPr/>
        </p:nvSpPr>
        <p:spPr>
          <a:xfrm>
            <a:off x="5876234" y="1852876"/>
            <a:ext cx="615624" cy="646331"/>
          </a:xfrm>
          <a:prstGeom prst="rect">
            <a:avLst/>
          </a:prstGeom>
          <a:solidFill>
            <a:schemeClr val="bg1"/>
          </a:solidFill>
          <a:ln w="63500">
            <a:solidFill>
              <a:srgbClr val="FF0000"/>
            </a:solidFill>
          </a:ln>
        </p:spPr>
        <p:txBody>
          <a:bodyPr wrap="square" rtlCol="0">
            <a:spAutoFit/>
          </a:bodyPr>
          <a:lstStyle/>
          <a:p>
            <a:pPr algn="ctr"/>
            <a:r>
              <a:rPr lang="en-US" sz="3600" b="1" dirty="0"/>
              <a:t>A</a:t>
            </a:r>
          </a:p>
        </p:txBody>
      </p:sp>
      <p:sp>
        <p:nvSpPr>
          <p:cNvPr id="19" name="TextBox 18"/>
          <p:cNvSpPr txBox="1"/>
          <p:nvPr/>
        </p:nvSpPr>
        <p:spPr>
          <a:xfrm>
            <a:off x="7170610" y="2530841"/>
            <a:ext cx="660943" cy="651457"/>
          </a:xfrm>
          <a:prstGeom prst="rect">
            <a:avLst/>
          </a:prstGeom>
          <a:solidFill>
            <a:schemeClr val="bg1"/>
          </a:solidFill>
          <a:ln w="63500">
            <a:solidFill>
              <a:srgbClr val="00B050"/>
            </a:solidFill>
          </a:ln>
        </p:spPr>
        <p:txBody>
          <a:bodyPr wrap="square" rtlCol="0">
            <a:spAutoFit/>
          </a:bodyPr>
          <a:lstStyle/>
          <a:p>
            <a:pPr algn="ctr"/>
            <a:r>
              <a:rPr lang="en-US" sz="3600" b="1" dirty="0"/>
              <a:t>B</a:t>
            </a:r>
          </a:p>
        </p:txBody>
      </p:sp>
      <p:sp>
        <p:nvSpPr>
          <p:cNvPr id="20" name="TextBox 19"/>
          <p:cNvSpPr txBox="1"/>
          <p:nvPr/>
        </p:nvSpPr>
        <p:spPr>
          <a:xfrm>
            <a:off x="8788520" y="3048056"/>
            <a:ext cx="660943" cy="651457"/>
          </a:xfrm>
          <a:prstGeom prst="rect">
            <a:avLst/>
          </a:prstGeom>
          <a:solidFill>
            <a:schemeClr val="bg1"/>
          </a:solidFill>
          <a:ln w="63500">
            <a:solidFill>
              <a:schemeClr val="accent1">
                <a:lumMod val="75000"/>
              </a:schemeClr>
            </a:solidFill>
          </a:ln>
        </p:spPr>
        <p:txBody>
          <a:bodyPr wrap="square" rtlCol="0">
            <a:spAutoFit/>
          </a:bodyPr>
          <a:lstStyle/>
          <a:p>
            <a:pPr algn="ctr"/>
            <a:r>
              <a:rPr lang="en-US" sz="3600" b="1" dirty="0"/>
              <a:t>C</a:t>
            </a:r>
          </a:p>
        </p:txBody>
      </p:sp>
      <p:sp>
        <p:nvSpPr>
          <p:cNvPr id="27" name="TextBox 26"/>
          <p:cNvSpPr txBox="1"/>
          <p:nvPr/>
        </p:nvSpPr>
        <p:spPr>
          <a:xfrm>
            <a:off x="10084828" y="3578308"/>
            <a:ext cx="660943" cy="651457"/>
          </a:xfrm>
          <a:prstGeom prst="rect">
            <a:avLst/>
          </a:prstGeom>
          <a:solidFill>
            <a:schemeClr val="bg1"/>
          </a:solidFill>
          <a:ln w="63500">
            <a:solidFill>
              <a:srgbClr val="7030A0"/>
            </a:solidFill>
          </a:ln>
        </p:spPr>
        <p:txBody>
          <a:bodyPr wrap="square" rtlCol="0">
            <a:spAutoFit/>
          </a:bodyPr>
          <a:lstStyle/>
          <a:p>
            <a:pPr algn="ctr"/>
            <a:r>
              <a:rPr lang="en-US" sz="3600" b="1" dirty="0"/>
              <a:t>D</a:t>
            </a:r>
          </a:p>
        </p:txBody>
      </p:sp>
      <p:cxnSp>
        <p:nvCxnSpPr>
          <p:cNvPr id="28" name="Straight Arrow Connector 27">
            <a:extLst>
              <a:ext uri="{FF2B5EF4-FFF2-40B4-BE49-F238E27FC236}">
                <a16:creationId xmlns:a16="http://schemas.microsoft.com/office/drawing/2014/main" id="{60B0742C-84DC-4FAF-B65E-DE3C7F5D72B2}"/>
              </a:ext>
            </a:extLst>
          </p:cNvPr>
          <p:cNvCxnSpPr/>
          <p:nvPr/>
        </p:nvCxnSpPr>
        <p:spPr>
          <a:xfrm>
            <a:off x="8387154" y="1289389"/>
            <a:ext cx="0" cy="374948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0ADB77F-3E2C-4F78-AB57-DC7215EAD06F}"/>
              </a:ext>
            </a:extLst>
          </p:cNvPr>
          <p:cNvSpPr txBox="1"/>
          <p:nvPr/>
        </p:nvSpPr>
        <p:spPr>
          <a:xfrm>
            <a:off x="7343725" y="323039"/>
            <a:ext cx="2655162" cy="830997"/>
          </a:xfrm>
          <a:prstGeom prst="rect">
            <a:avLst/>
          </a:prstGeom>
          <a:noFill/>
        </p:spPr>
        <p:txBody>
          <a:bodyPr wrap="square" rtlCol="0">
            <a:spAutoFit/>
          </a:bodyPr>
          <a:lstStyle/>
          <a:p>
            <a:r>
              <a:rPr lang="en-US" sz="2400" dirty="0">
                <a:solidFill>
                  <a:srgbClr val="FF0000"/>
                </a:solidFill>
              </a:rPr>
              <a:t>Critical Loads for A and B are exceeded</a:t>
            </a:r>
          </a:p>
        </p:txBody>
      </p:sp>
      <p:sp>
        <p:nvSpPr>
          <p:cNvPr id="21" name="TextBox 20"/>
          <p:cNvSpPr txBox="1"/>
          <p:nvPr/>
        </p:nvSpPr>
        <p:spPr>
          <a:xfrm>
            <a:off x="5683340" y="2566839"/>
            <a:ext cx="970818" cy="523220"/>
          </a:xfrm>
          <a:prstGeom prst="rect">
            <a:avLst/>
          </a:prstGeom>
          <a:noFill/>
        </p:spPr>
        <p:txBody>
          <a:bodyPr wrap="square" rtlCol="0">
            <a:spAutoFit/>
          </a:bodyPr>
          <a:lstStyle/>
          <a:p>
            <a:r>
              <a:rPr lang="en-US" sz="1400" b="1" dirty="0">
                <a:solidFill>
                  <a:srgbClr val="FF0000"/>
                </a:solidFill>
              </a:rPr>
              <a:t>CL = 0.3 kg N/ha/</a:t>
            </a:r>
            <a:r>
              <a:rPr lang="en-US" sz="1400" b="1" dirty="0" err="1">
                <a:solidFill>
                  <a:srgbClr val="FF0000"/>
                </a:solidFill>
              </a:rPr>
              <a:t>yr</a:t>
            </a:r>
            <a:endParaRPr lang="en-US" sz="1400" b="1" dirty="0">
              <a:solidFill>
                <a:srgbClr val="FF0000"/>
              </a:solidFill>
            </a:endParaRPr>
          </a:p>
        </p:txBody>
      </p:sp>
      <p:sp>
        <p:nvSpPr>
          <p:cNvPr id="24" name="TextBox 23"/>
          <p:cNvSpPr txBox="1"/>
          <p:nvPr/>
        </p:nvSpPr>
        <p:spPr>
          <a:xfrm>
            <a:off x="6969800" y="3274660"/>
            <a:ext cx="1169344" cy="523220"/>
          </a:xfrm>
          <a:prstGeom prst="rect">
            <a:avLst/>
          </a:prstGeom>
          <a:noFill/>
        </p:spPr>
        <p:txBody>
          <a:bodyPr wrap="square" rtlCol="0">
            <a:spAutoFit/>
          </a:bodyPr>
          <a:lstStyle/>
          <a:p>
            <a:r>
              <a:rPr lang="en-US" sz="1400" b="1" dirty="0">
                <a:solidFill>
                  <a:srgbClr val="FF0000"/>
                </a:solidFill>
              </a:rPr>
              <a:t>CL = 0.5-1.0 kg N/ha/</a:t>
            </a:r>
            <a:r>
              <a:rPr lang="en-US" sz="1400" b="1" dirty="0" err="1">
                <a:solidFill>
                  <a:srgbClr val="FF0000"/>
                </a:solidFill>
              </a:rPr>
              <a:t>yr</a:t>
            </a:r>
            <a:endParaRPr lang="en-US" sz="1400" b="1" dirty="0">
              <a:solidFill>
                <a:srgbClr val="FF0000"/>
              </a:solidFill>
            </a:endParaRPr>
          </a:p>
        </p:txBody>
      </p:sp>
      <p:sp>
        <p:nvSpPr>
          <p:cNvPr id="30" name="TextBox 29"/>
          <p:cNvSpPr txBox="1"/>
          <p:nvPr/>
        </p:nvSpPr>
        <p:spPr>
          <a:xfrm>
            <a:off x="8678006" y="3776438"/>
            <a:ext cx="970818" cy="523220"/>
          </a:xfrm>
          <a:prstGeom prst="rect">
            <a:avLst/>
          </a:prstGeom>
          <a:noFill/>
        </p:spPr>
        <p:txBody>
          <a:bodyPr wrap="square" rtlCol="0">
            <a:spAutoFit/>
          </a:bodyPr>
          <a:lstStyle/>
          <a:p>
            <a:r>
              <a:rPr lang="en-US" sz="1400" b="1" dirty="0">
                <a:solidFill>
                  <a:srgbClr val="FF0000"/>
                </a:solidFill>
              </a:rPr>
              <a:t>CL = 2-3kg N/ha/</a:t>
            </a:r>
            <a:r>
              <a:rPr lang="en-US" sz="1400" b="1" dirty="0" err="1">
                <a:solidFill>
                  <a:srgbClr val="FF0000"/>
                </a:solidFill>
              </a:rPr>
              <a:t>yr</a:t>
            </a:r>
            <a:endParaRPr lang="en-US" sz="1400" b="1" dirty="0">
              <a:solidFill>
                <a:srgbClr val="FF0000"/>
              </a:solidFill>
            </a:endParaRPr>
          </a:p>
        </p:txBody>
      </p:sp>
      <p:sp>
        <p:nvSpPr>
          <p:cNvPr id="31" name="TextBox 30"/>
          <p:cNvSpPr txBox="1"/>
          <p:nvPr/>
        </p:nvSpPr>
        <p:spPr>
          <a:xfrm>
            <a:off x="9926748" y="4263019"/>
            <a:ext cx="1176948" cy="523220"/>
          </a:xfrm>
          <a:prstGeom prst="rect">
            <a:avLst/>
          </a:prstGeom>
          <a:noFill/>
        </p:spPr>
        <p:txBody>
          <a:bodyPr wrap="square" rtlCol="0">
            <a:spAutoFit/>
          </a:bodyPr>
          <a:lstStyle/>
          <a:p>
            <a:r>
              <a:rPr lang="en-US" sz="1400" b="1" dirty="0">
                <a:solidFill>
                  <a:srgbClr val="FF0000"/>
                </a:solidFill>
              </a:rPr>
              <a:t>CL = 5-10 kg N/ha/</a:t>
            </a:r>
            <a:r>
              <a:rPr lang="en-US" sz="1400" b="1" dirty="0" err="1">
                <a:solidFill>
                  <a:srgbClr val="FF0000"/>
                </a:solidFill>
              </a:rPr>
              <a:t>yr</a:t>
            </a:r>
            <a:endParaRPr lang="en-US" sz="1400" b="1" dirty="0">
              <a:solidFill>
                <a:srgbClr val="FF0000"/>
              </a:solidFill>
            </a:endParaRPr>
          </a:p>
        </p:txBody>
      </p:sp>
    </p:spTree>
    <p:extLst>
      <p:ext uri="{BB962C8B-B14F-4D97-AF65-F5344CB8AC3E}">
        <p14:creationId xmlns:p14="http://schemas.microsoft.com/office/powerpoint/2010/main" val="331650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What happens when a critical load is exceeded?</a:t>
            </a:r>
          </a:p>
        </p:txBody>
      </p:sp>
      <p:sp>
        <p:nvSpPr>
          <p:cNvPr id="3" name="Content Placeholder 2"/>
          <p:cNvSpPr>
            <a:spLocks noGrp="1"/>
          </p:cNvSpPr>
          <p:nvPr>
            <p:ph idx="1"/>
          </p:nvPr>
        </p:nvSpPr>
        <p:spPr>
          <a:xfrm>
            <a:off x="838200" y="1921221"/>
            <a:ext cx="10515600" cy="4525963"/>
          </a:xfrm>
        </p:spPr>
        <p:txBody>
          <a:bodyPr>
            <a:normAutofit/>
          </a:bodyPr>
          <a:lstStyle/>
          <a:p>
            <a:r>
              <a:rPr lang="en-US" dirty="0"/>
              <a:t>Biological indicator is negatively impacted</a:t>
            </a:r>
          </a:p>
          <a:p>
            <a:r>
              <a:rPr lang="en-US" dirty="0"/>
              <a:t>Biological responses:</a:t>
            </a:r>
          </a:p>
          <a:p>
            <a:pPr lvl="1"/>
            <a:r>
              <a:rPr lang="en-US" dirty="0"/>
              <a:t>Increased or decreased growth</a:t>
            </a:r>
          </a:p>
          <a:p>
            <a:pPr lvl="1"/>
            <a:r>
              <a:rPr lang="en-US" dirty="0"/>
              <a:t>Decreased survival</a:t>
            </a:r>
          </a:p>
          <a:p>
            <a:pPr lvl="1"/>
            <a:r>
              <a:rPr lang="en-US" dirty="0"/>
              <a:t>Loss of species</a:t>
            </a:r>
          </a:p>
          <a:p>
            <a:pPr lvl="1"/>
            <a:r>
              <a:rPr lang="en-US" dirty="0"/>
              <a:t>Reduced biodiversity </a:t>
            </a:r>
          </a:p>
          <a:p>
            <a:pPr lvl="1"/>
            <a:r>
              <a:rPr lang="en-US" dirty="0"/>
              <a:t>Change in species composition</a:t>
            </a:r>
          </a:p>
          <a:p>
            <a:pPr lvl="1"/>
            <a:r>
              <a:rPr lang="en-US" dirty="0"/>
              <a:t>Disruptions in food web dynamics </a:t>
            </a:r>
          </a:p>
          <a:p>
            <a:r>
              <a:rPr lang="en-US" dirty="0"/>
              <a:t>Response may not occur immediately</a:t>
            </a:r>
          </a:p>
          <a:p>
            <a:pPr marL="0" indent="0">
              <a:buNone/>
            </a:pPr>
            <a:endParaRPr lang="en-US" dirty="0"/>
          </a:p>
        </p:txBody>
      </p:sp>
    </p:spTree>
    <p:extLst>
      <p:ext uri="{BB962C8B-B14F-4D97-AF65-F5344CB8AC3E}">
        <p14:creationId xmlns:p14="http://schemas.microsoft.com/office/powerpoint/2010/main" val="89006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383" y="381000"/>
            <a:ext cx="9402417" cy="1143000"/>
          </a:xfrm>
        </p:spPr>
        <p:txBody>
          <a:bodyPr>
            <a:noAutofit/>
          </a:bodyPr>
          <a:lstStyle/>
          <a:p>
            <a:r>
              <a:rPr lang="en-US" b="1" dirty="0"/>
              <a:t>How are critical loads used?</a:t>
            </a:r>
          </a:p>
        </p:txBody>
      </p:sp>
      <p:sp>
        <p:nvSpPr>
          <p:cNvPr id="3" name="Content Placeholder 2"/>
          <p:cNvSpPr>
            <a:spLocks noGrp="1"/>
          </p:cNvSpPr>
          <p:nvPr>
            <p:ph idx="1"/>
          </p:nvPr>
        </p:nvSpPr>
        <p:spPr>
          <a:xfrm>
            <a:off x="808383" y="1752600"/>
            <a:ext cx="10522226" cy="5486400"/>
          </a:xfrm>
        </p:spPr>
        <p:txBody>
          <a:bodyPr>
            <a:normAutofit/>
          </a:bodyPr>
          <a:lstStyle/>
          <a:p>
            <a:r>
              <a:rPr lang="en-US" dirty="0"/>
              <a:t>State agencies – </a:t>
            </a:r>
          </a:p>
          <a:p>
            <a:pPr lvl="1"/>
            <a:r>
              <a:rPr lang="en-US" dirty="0"/>
              <a:t>risk assessment and policy development (e.g., NYSERDA)</a:t>
            </a:r>
          </a:p>
          <a:p>
            <a:r>
              <a:rPr lang="en-US" dirty="0"/>
              <a:t>Federal agencies – </a:t>
            </a:r>
          </a:p>
          <a:p>
            <a:pPr lvl="1"/>
            <a:r>
              <a:rPr lang="en-US" dirty="0"/>
              <a:t>in support of natural resource/land management (e.g., NPS, USFS, BLM, and FWS) </a:t>
            </a:r>
          </a:p>
          <a:p>
            <a:pPr lvl="1"/>
            <a:r>
              <a:rPr lang="en-US" dirty="0"/>
              <a:t>policy and pollution standard development and review (e.g., EPA)</a:t>
            </a:r>
          </a:p>
          <a:p>
            <a:r>
              <a:rPr lang="en-US" dirty="0"/>
              <a:t>Non-Governmental Organizations – </a:t>
            </a:r>
          </a:p>
          <a:p>
            <a:pPr lvl="1"/>
            <a:r>
              <a:rPr lang="en-US" dirty="0"/>
              <a:t>assessment tool (e.g., The Nature Conservancy)</a:t>
            </a:r>
          </a:p>
        </p:txBody>
      </p:sp>
    </p:spTree>
    <p:extLst>
      <p:ext uri="{BB962C8B-B14F-4D97-AF65-F5344CB8AC3E}">
        <p14:creationId xmlns:p14="http://schemas.microsoft.com/office/powerpoint/2010/main" val="3422188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139" y="367748"/>
            <a:ext cx="9362661" cy="1143000"/>
          </a:xfrm>
        </p:spPr>
        <p:txBody>
          <a:bodyPr>
            <a:normAutofit/>
          </a:bodyPr>
          <a:lstStyle/>
          <a:p>
            <a:r>
              <a:rPr lang="en-US" b="1" dirty="0"/>
              <a:t>Critical Load Tools and Resources</a:t>
            </a:r>
          </a:p>
        </p:txBody>
      </p:sp>
      <p:sp>
        <p:nvSpPr>
          <p:cNvPr id="3" name="Content Placeholder 2"/>
          <p:cNvSpPr>
            <a:spLocks noGrp="1"/>
          </p:cNvSpPr>
          <p:nvPr>
            <p:ph idx="1"/>
          </p:nvPr>
        </p:nvSpPr>
        <p:spPr>
          <a:xfrm>
            <a:off x="848139" y="1510748"/>
            <a:ext cx="10535478" cy="5486400"/>
          </a:xfrm>
        </p:spPr>
        <p:txBody>
          <a:bodyPr>
            <a:normAutofit/>
          </a:bodyPr>
          <a:lstStyle/>
          <a:p>
            <a:r>
              <a:rPr lang="en-US" dirty="0">
                <a:hlinkClick r:id="rId3"/>
              </a:rPr>
              <a:t>EPA Critical Loads Mapper Tool</a:t>
            </a:r>
            <a:endParaRPr lang="en-US" dirty="0"/>
          </a:p>
          <a:p>
            <a:r>
              <a:rPr lang="en-US" dirty="0">
                <a:hlinkClick r:id="rId4"/>
              </a:rPr>
              <a:t>US Forest Service Air Quality Portal for Land Management Planning</a:t>
            </a:r>
            <a:endParaRPr lang="en-US" dirty="0"/>
          </a:p>
          <a:p>
            <a:r>
              <a:rPr lang="en-US" dirty="0"/>
              <a:t>USFS N-CLAS</a:t>
            </a:r>
          </a:p>
          <a:p>
            <a:r>
              <a:rPr lang="en-US" dirty="0">
                <a:hlinkClick r:id="rId5"/>
              </a:rPr>
              <a:t>National Park Service</a:t>
            </a:r>
            <a:endParaRPr lang="en-US" dirty="0">
              <a:hlinkClick r:id="rId6"/>
            </a:endParaRPr>
          </a:p>
          <a:p>
            <a:r>
              <a:rPr lang="en-US" dirty="0">
                <a:hlinkClick r:id="rId7"/>
              </a:rPr>
              <a:t>USDA Forest Service</a:t>
            </a:r>
            <a:endParaRPr lang="en-US" dirty="0"/>
          </a:p>
          <a:p>
            <a:r>
              <a:rPr lang="en-US" dirty="0">
                <a:hlinkClick r:id="rId8"/>
              </a:rPr>
              <a:t>UNECE - Modeling and Mapping</a:t>
            </a:r>
            <a:endParaRPr lang="en-US" dirty="0">
              <a:hlinkClick r:id="rId5"/>
            </a:endParaRPr>
          </a:p>
          <a:p>
            <a:r>
              <a:rPr lang="en-US" dirty="0">
                <a:hlinkClick r:id="rId6"/>
              </a:rPr>
              <a:t>UNECE - Coordinating Center for Effects</a:t>
            </a:r>
            <a:endParaRPr lang="en-US" dirty="0"/>
          </a:p>
          <a:p>
            <a:r>
              <a:rPr lang="en-US" dirty="0">
                <a:hlinkClick r:id="rId9"/>
              </a:rPr>
              <a:t>NADP-CLAD</a:t>
            </a:r>
            <a:r>
              <a:rPr lang="en-US" dirty="0"/>
              <a:t>  </a:t>
            </a:r>
          </a:p>
        </p:txBody>
      </p:sp>
    </p:spTree>
    <p:extLst>
      <p:ext uri="{BB962C8B-B14F-4D97-AF65-F5344CB8AC3E}">
        <p14:creationId xmlns:p14="http://schemas.microsoft.com/office/powerpoint/2010/main" val="1940524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635" y="202758"/>
            <a:ext cx="9389165" cy="1143000"/>
          </a:xfrm>
        </p:spPr>
        <p:txBody>
          <a:bodyPr/>
          <a:lstStyle/>
          <a:p>
            <a:r>
              <a:rPr lang="en-US" b="1" dirty="0"/>
              <a:t>NADP-CLAD</a:t>
            </a:r>
          </a:p>
        </p:txBody>
      </p:sp>
      <p:sp>
        <p:nvSpPr>
          <p:cNvPr id="3" name="Content Placeholder 2"/>
          <p:cNvSpPr>
            <a:spLocks noGrp="1"/>
          </p:cNvSpPr>
          <p:nvPr>
            <p:ph idx="1"/>
          </p:nvPr>
        </p:nvSpPr>
        <p:spPr>
          <a:xfrm>
            <a:off x="821635" y="1173480"/>
            <a:ext cx="10495722" cy="4750242"/>
          </a:xfrm>
        </p:spPr>
        <p:txBody>
          <a:bodyPr>
            <a:normAutofit fontScale="92500" lnSpcReduction="20000"/>
          </a:bodyPr>
          <a:lstStyle/>
          <a:p>
            <a:r>
              <a:rPr lang="en-US" dirty="0"/>
              <a:t>Critical Loads of Atmospheric Deposition (CLAD) Science Committee of the National Atmospheric Deposition Program (NADP) in the U.S </a:t>
            </a:r>
          </a:p>
          <a:p>
            <a:r>
              <a:rPr lang="en-US" dirty="0"/>
              <a:t>Established in 2010 </a:t>
            </a:r>
          </a:p>
          <a:p>
            <a:r>
              <a:rPr lang="en-US" dirty="0"/>
              <a:t>Multi-agency group consisting of federal and state government agencies, non-governmental organizations, environmental research organizations, and universities.</a:t>
            </a:r>
          </a:p>
          <a:p>
            <a:r>
              <a:rPr lang="en-US" dirty="0"/>
              <a:t>Goals:</a:t>
            </a:r>
          </a:p>
          <a:p>
            <a:pPr lvl="1"/>
            <a:r>
              <a:rPr lang="en-US" dirty="0"/>
              <a:t>facilitate sharing of technical information on critical loads topics within a broad multi-agency/entity audience</a:t>
            </a:r>
          </a:p>
          <a:p>
            <a:pPr lvl="1"/>
            <a:r>
              <a:rPr lang="en-US" dirty="0"/>
              <a:t>fill gaps in critical loads development in the U.S.</a:t>
            </a:r>
          </a:p>
          <a:p>
            <a:pPr lvl="1"/>
            <a:r>
              <a:rPr lang="en-US" dirty="0"/>
              <a:t>provide consistency in development and use of critical loads in the U.S.</a:t>
            </a:r>
          </a:p>
          <a:p>
            <a:pPr lvl="1"/>
            <a:r>
              <a:rPr lang="en-US" dirty="0"/>
              <a:t>promote understanding of critical loads approaches through development of outreach and communications materials</a:t>
            </a:r>
          </a:p>
          <a:p>
            <a:r>
              <a:rPr lang="en-US" dirty="0">
                <a:hlinkClick r:id="rId3"/>
              </a:rPr>
              <a:t>http://nadp.sws.uiuc.edu/committees/clad/</a:t>
            </a:r>
            <a:r>
              <a:rPr lang="en-US" dirty="0"/>
              <a:t> </a:t>
            </a:r>
          </a:p>
        </p:txBody>
      </p:sp>
    </p:spTree>
    <p:extLst>
      <p:ext uri="{BB962C8B-B14F-4D97-AF65-F5344CB8AC3E}">
        <p14:creationId xmlns:p14="http://schemas.microsoft.com/office/powerpoint/2010/main" val="2194144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887" y="214520"/>
            <a:ext cx="9375913" cy="1143000"/>
          </a:xfrm>
        </p:spPr>
        <p:txBody>
          <a:bodyPr/>
          <a:lstStyle/>
          <a:p>
            <a:r>
              <a:rPr lang="en-US" b="1" dirty="0"/>
              <a:t>NADP-CLAD - Products</a:t>
            </a:r>
          </a:p>
        </p:txBody>
      </p:sp>
      <p:sp>
        <p:nvSpPr>
          <p:cNvPr id="3" name="Content Placeholder 2"/>
          <p:cNvSpPr>
            <a:spLocks noGrp="1"/>
          </p:cNvSpPr>
          <p:nvPr>
            <p:ph idx="1"/>
          </p:nvPr>
        </p:nvSpPr>
        <p:spPr>
          <a:xfrm>
            <a:off x="834887" y="1447800"/>
            <a:ext cx="10442713" cy="4523961"/>
          </a:xfrm>
        </p:spPr>
        <p:txBody>
          <a:bodyPr>
            <a:normAutofit fontScale="85000" lnSpcReduction="20000"/>
          </a:bodyPr>
          <a:lstStyle/>
          <a:p>
            <a:pPr>
              <a:lnSpc>
                <a:spcPct val="110000"/>
              </a:lnSpc>
            </a:pPr>
            <a:r>
              <a:rPr lang="en-US" dirty="0"/>
              <a:t>National Critical Load Database (NCLD)</a:t>
            </a:r>
          </a:p>
          <a:p>
            <a:pPr lvl="1">
              <a:lnSpc>
                <a:spcPct val="110000"/>
              </a:lnSpc>
            </a:pPr>
            <a:r>
              <a:rPr lang="en-US" dirty="0"/>
              <a:t>Developed and updated using published research (and data) produced by CLAD members and other scientists in the U.S.</a:t>
            </a:r>
          </a:p>
          <a:p>
            <a:pPr lvl="1">
              <a:lnSpc>
                <a:spcPct val="110000"/>
              </a:lnSpc>
            </a:pPr>
            <a:r>
              <a:rPr lang="en-US" dirty="0"/>
              <a:t>Critical Load Types within NCLD:</a:t>
            </a:r>
          </a:p>
          <a:p>
            <a:pPr lvl="2">
              <a:lnSpc>
                <a:spcPct val="110000"/>
              </a:lnSpc>
            </a:pPr>
            <a:r>
              <a:rPr lang="en-US" dirty="0"/>
              <a:t>Terrestrial Forest Soil Acidification</a:t>
            </a:r>
          </a:p>
          <a:p>
            <a:pPr lvl="2">
              <a:lnSpc>
                <a:spcPct val="110000"/>
              </a:lnSpc>
            </a:pPr>
            <a:r>
              <a:rPr lang="en-US" dirty="0"/>
              <a:t>Aquatic Surface/Drainage Water Acidification</a:t>
            </a:r>
          </a:p>
          <a:p>
            <a:pPr lvl="2">
              <a:lnSpc>
                <a:spcPct val="110000"/>
              </a:lnSpc>
            </a:pPr>
            <a:r>
              <a:rPr lang="en-US" dirty="0"/>
              <a:t>Empirical Critical Load of Nitrogen:</a:t>
            </a:r>
          </a:p>
          <a:p>
            <a:pPr lvl="3">
              <a:lnSpc>
                <a:spcPct val="110000"/>
              </a:lnSpc>
            </a:pPr>
            <a:r>
              <a:rPr lang="en-US" dirty="0"/>
              <a:t>Forest ecosystems</a:t>
            </a:r>
          </a:p>
          <a:p>
            <a:pPr lvl="3">
              <a:lnSpc>
                <a:spcPct val="110000"/>
              </a:lnSpc>
            </a:pPr>
            <a:r>
              <a:rPr lang="en-US" dirty="0"/>
              <a:t>Herbaceous species and shrubs</a:t>
            </a:r>
          </a:p>
          <a:p>
            <a:pPr lvl="3">
              <a:lnSpc>
                <a:spcPct val="110000"/>
              </a:lnSpc>
            </a:pPr>
            <a:r>
              <a:rPr lang="en-US" dirty="0"/>
              <a:t>Herbaceous biodiversity</a:t>
            </a:r>
          </a:p>
          <a:p>
            <a:pPr lvl="3">
              <a:lnSpc>
                <a:spcPct val="110000"/>
              </a:lnSpc>
            </a:pPr>
            <a:r>
              <a:rPr lang="en-US" dirty="0"/>
              <a:t>Mycorrhizal fungi</a:t>
            </a:r>
          </a:p>
          <a:p>
            <a:pPr lvl="3">
              <a:lnSpc>
                <a:spcPct val="110000"/>
              </a:lnSpc>
            </a:pPr>
            <a:r>
              <a:rPr lang="en-US" dirty="0"/>
              <a:t>Lichens</a:t>
            </a:r>
          </a:p>
          <a:p>
            <a:pPr lvl="3">
              <a:lnSpc>
                <a:spcPct val="110000"/>
              </a:lnSpc>
            </a:pPr>
            <a:r>
              <a:rPr lang="en-US" dirty="0"/>
              <a:t>Nitrate Leaching</a:t>
            </a:r>
          </a:p>
          <a:p>
            <a:pPr>
              <a:lnSpc>
                <a:spcPct val="110000"/>
              </a:lnSpc>
            </a:pPr>
            <a:r>
              <a:rPr lang="en-US" dirty="0"/>
              <a:t>Critical Load Maps </a:t>
            </a:r>
          </a:p>
          <a:p>
            <a:endParaRPr lang="en-US" dirty="0"/>
          </a:p>
        </p:txBody>
      </p:sp>
      <p:pic>
        <p:nvPicPr>
          <p:cNvPr id="4" name="Picture 3"/>
          <p:cNvPicPr>
            <a:picLocks noChangeAspect="1"/>
          </p:cNvPicPr>
          <p:nvPr/>
        </p:nvPicPr>
        <p:blipFill rotWithShape="1">
          <a:blip r:embed="rId3"/>
          <a:srcRect l="24167" t="12592" r="25417" b="4339"/>
          <a:stretch/>
        </p:blipFill>
        <p:spPr>
          <a:xfrm>
            <a:off x="7172739" y="2771361"/>
            <a:ext cx="3453202"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4470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Abbreviations in Presentation</a:t>
            </a:r>
          </a:p>
        </p:txBody>
      </p:sp>
      <p:graphicFrame>
        <p:nvGraphicFramePr>
          <p:cNvPr id="10" name="Table 9"/>
          <p:cNvGraphicFramePr>
            <a:graphicFrameLocks noGrp="1"/>
          </p:cNvGraphicFramePr>
          <p:nvPr>
            <p:extLst>
              <p:ext uri="{D42A27DB-BD31-4B8C-83A1-F6EECF244321}">
                <p14:modId xmlns:p14="http://schemas.microsoft.com/office/powerpoint/2010/main" val="1327780096"/>
              </p:ext>
            </p:extLst>
          </p:nvPr>
        </p:nvGraphicFramePr>
        <p:xfrm>
          <a:off x="957942" y="1538283"/>
          <a:ext cx="10080172" cy="4419002"/>
        </p:xfrm>
        <a:graphic>
          <a:graphicData uri="http://schemas.openxmlformats.org/drawingml/2006/table">
            <a:tbl>
              <a:tblPr>
                <a:tableStyleId>{5C22544A-7EE6-4342-B048-85BDC9FD1C3A}</a:tableStyleId>
              </a:tblPr>
              <a:tblGrid>
                <a:gridCol w="5040086">
                  <a:extLst>
                    <a:ext uri="{9D8B030D-6E8A-4147-A177-3AD203B41FA5}">
                      <a16:colId xmlns:a16="http://schemas.microsoft.com/office/drawing/2014/main" val="20000"/>
                    </a:ext>
                  </a:extLst>
                </a:gridCol>
                <a:gridCol w="5040086">
                  <a:extLst>
                    <a:ext uri="{9D8B030D-6E8A-4147-A177-3AD203B41FA5}">
                      <a16:colId xmlns:a16="http://schemas.microsoft.com/office/drawing/2014/main" val="20001"/>
                    </a:ext>
                  </a:extLst>
                </a:gridCol>
              </a:tblGrid>
              <a:tr h="296558">
                <a:tc>
                  <a:txBody>
                    <a:bodyPr/>
                    <a:lstStyle/>
                    <a:p>
                      <a:pPr algn="l" fontAlgn="b"/>
                      <a:r>
                        <a:rPr lang="en-US" sz="1600" u="none" strike="noStrike" dirty="0">
                          <a:effectLst/>
                        </a:rPr>
                        <a:t>Al – aluminum</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NH</a:t>
                      </a:r>
                      <a:r>
                        <a:rPr lang="en-US" sz="1600" u="none" strike="noStrike" baseline="-25000" dirty="0">
                          <a:effectLst/>
                        </a:rPr>
                        <a:t>3</a:t>
                      </a:r>
                      <a:r>
                        <a:rPr lang="en-US" sz="1600" u="none" strike="noStrike" dirty="0">
                          <a:effectLst/>
                        </a:rPr>
                        <a:t> – ammonia</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0"/>
                  </a:ext>
                </a:extLst>
              </a:tr>
              <a:tr h="296558">
                <a:tc>
                  <a:txBody>
                    <a:bodyPr/>
                    <a:lstStyle/>
                    <a:p>
                      <a:pPr algn="l" fontAlgn="b"/>
                      <a:r>
                        <a:rPr lang="en-US" sz="1600" u="none" strike="noStrike" dirty="0">
                          <a:effectLst/>
                        </a:rPr>
                        <a:t>ARP – Acid Rain Program (U.S. EPA)</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NH</a:t>
                      </a:r>
                      <a:r>
                        <a:rPr lang="en-US" sz="1600" u="none" strike="noStrike" baseline="-25000" dirty="0">
                          <a:effectLst/>
                        </a:rPr>
                        <a:t>4</a:t>
                      </a:r>
                      <a:r>
                        <a:rPr lang="en-US" sz="1600" u="none" strike="noStrike" baseline="30000" dirty="0">
                          <a:effectLst/>
                        </a:rPr>
                        <a:t>+</a:t>
                      </a:r>
                      <a:r>
                        <a:rPr lang="en-US" sz="1600" u="none" strike="noStrike" dirty="0">
                          <a:effectLst/>
                        </a:rPr>
                        <a:t> – ammonium </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1"/>
                  </a:ext>
                </a:extLst>
              </a:tr>
              <a:tr h="273747">
                <a:tc>
                  <a:txBody>
                    <a:bodyPr/>
                    <a:lstStyle/>
                    <a:p>
                      <a:pPr algn="l" fontAlgn="b"/>
                      <a:r>
                        <a:rPr lang="en-US" sz="1600" u="none" strike="noStrike" dirty="0">
                          <a:effectLst/>
                        </a:rPr>
                        <a:t>BLM – U.S. Bureau of Land Management</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NO</a:t>
                      </a:r>
                      <a:r>
                        <a:rPr lang="en-US" sz="1600" u="none" strike="noStrike" baseline="-25000" dirty="0">
                          <a:effectLst/>
                        </a:rPr>
                        <a:t>3</a:t>
                      </a:r>
                      <a:r>
                        <a:rPr lang="en-US" sz="1600" u="none" strike="noStrike" baseline="30000" dirty="0">
                          <a:effectLst/>
                        </a:rPr>
                        <a:t>-</a:t>
                      </a:r>
                      <a:r>
                        <a:rPr lang="en-US" sz="1600" u="none" strike="noStrike" dirty="0">
                          <a:effectLst/>
                        </a:rPr>
                        <a:t> – nitrate</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2"/>
                  </a:ext>
                </a:extLst>
              </a:tr>
              <a:tr h="273747">
                <a:tc>
                  <a:txBody>
                    <a:bodyPr/>
                    <a:lstStyle/>
                    <a:p>
                      <a:pPr algn="l" fontAlgn="b"/>
                      <a:r>
                        <a:rPr lang="en-US" sz="1600" u="none" strike="noStrike" dirty="0">
                          <a:effectLst/>
                        </a:rPr>
                        <a:t>C – carbon</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NPS – U.S. National Park Service</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3"/>
                  </a:ext>
                </a:extLst>
              </a:tr>
              <a:tr h="296558">
                <a:tc>
                  <a:txBody>
                    <a:bodyPr/>
                    <a:lstStyle/>
                    <a:p>
                      <a:pPr algn="l" fontAlgn="b"/>
                      <a:r>
                        <a:rPr lang="en-US" sz="1600" u="none" strike="noStrike" dirty="0">
                          <a:effectLst/>
                        </a:rPr>
                        <a:t>CL – critical load</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NO</a:t>
                      </a:r>
                      <a:r>
                        <a:rPr lang="en-US" sz="1600" u="none" strike="noStrike" baseline="-25000" dirty="0">
                          <a:effectLst/>
                        </a:rPr>
                        <a:t>x</a:t>
                      </a:r>
                      <a:r>
                        <a:rPr lang="en-US" sz="1600" u="none" strike="noStrike" dirty="0">
                          <a:effectLst/>
                        </a:rPr>
                        <a:t> – oxides of nitrogen</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4"/>
                  </a:ext>
                </a:extLst>
              </a:tr>
              <a:tr h="296558">
                <a:tc>
                  <a:txBody>
                    <a:bodyPr/>
                    <a:lstStyle/>
                    <a:p>
                      <a:pPr algn="l" fontAlgn="b"/>
                      <a:r>
                        <a:rPr lang="en-US" sz="1600" u="none" strike="noStrike" dirty="0">
                          <a:effectLst/>
                        </a:rPr>
                        <a:t>CLAD – Critical Loads of Atmospheric Deposition Science Committee of NADP</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NYSERDA – New York Energy Research and Development Authority</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5"/>
                  </a:ext>
                </a:extLst>
              </a:tr>
              <a:tr h="273747">
                <a:tc>
                  <a:txBody>
                    <a:bodyPr/>
                    <a:lstStyle/>
                    <a:p>
                      <a:pPr algn="l" fontAlgn="b"/>
                      <a:r>
                        <a:rPr lang="en-US" sz="1600" u="none" strike="noStrike" dirty="0">
                          <a:effectLst/>
                        </a:rPr>
                        <a:t>CSPAR – Cross-State Air Pollution Rule </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PM – particulate matter</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6"/>
                  </a:ext>
                </a:extLst>
              </a:tr>
              <a:tr h="273747">
                <a:tc>
                  <a:txBody>
                    <a:bodyPr/>
                    <a:lstStyle/>
                    <a:p>
                      <a:pPr algn="l" fontAlgn="b"/>
                      <a:r>
                        <a:rPr lang="en-US" sz="1600" u="none" strike="noStrike" dirty="0">
                          <a:effectLst/>
                        </a:rPr>
                        <a:t>EPA – U.S. Environmental Protection Agency</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S – sulfur</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7"/>
                  </a:ext>
                </a:extLst>
              </a:tr>
              <a:tr h="273747">
                <a:tc>
                  <a:txBody>
                    <a:bodyPr/>
                    <a:lstStyle/>
                    <a:p>
                      <a:pPr algn="l" fontAlgn="b"/>
                      <a:r>
                        <a:rPr lang="en-US" sz="1600" u="none" strike="noStrike" dirty="0">
                          <a:effectLst/>
                        </a:rPr>
                        <a:t>FWS – U.S. Fish and Wildlife Service</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SO</a:t>
                      </a:r>
                      <a:r>
                        <a:rPr lang="en-US" sz="1600" u="none" strike="noStrike" baseline="-25000" dirty="0">
                          <a:effectLst/>
                        </a:rPr>
                        <a:t>2</a:t>
                      </a:r>
                      <a:r>
                        <a:rPr lang="en-US" sz="1600" u="none" strike="noStrike" dirty="0">
                          <a:effectLst/>
                        </a:rPr>
                        <a:t> – sulfur dioxide</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8"/>
                  </a:ext>
                </a:extLst>
              </a:tr>
              <a:tr h="273747">
                <a:tc>
                  <a:txBody>
                    <a:bodyPr/>
                    <a:lstStyle/>
                    <a:p>
                      <a:pPr algn="l" fontAlgn="b"/>
                      <a:r>
                        <a:rPr lang="en-US" sz="1600" u="none" strike="noStrike" dirty="0">
                          <a:effectLst/>
                        </a:rPr>
                        <a:t>H</a:t>
                      </a:r>
                      <a:r>
                        <a:rPr lang="en-US" sz="1600" u="none" strike="noStrike" baseline="-25000" dirty="0">
                          <a:effectLst/>
                        </a:rPr>
                        <a:t>2</a:t>
                      </a:r>
                      <a:r>
                        <a:rPr lang="en-US" sz="1600" u="none" strike="noStrike" dirty="0">
                          <a:effectLst/>
                        </a:rPr>
                        <a:t>SO</a:t>
                      </a:r>
                      <a:r>
                        <a:rPr lang="en-US" sz="1600" u="none" strike="noStrike" baseline="-25000" dirty="0">
                          <a:effectLst/>
                        </a:rPr>
                        <a:t>3</a:t>
                      </a:r>
                      <a:r>
                        <a:rPr lang="en-US" sz="1600" u="none" strike="noStrike" dirty="0">
                          <a:effectLst/>
                        </a:rPr>
                        <a:t> – sulfurous acid </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SO</a:t>
                      </a:r>
                      <a:r>
                        <a:rPr lang="en-US" sz="1600" u="none" strike="noStrike" baseline="-25000" dirty="0">
                          <a:effectLst/>
                        </a:rPr>
                        <a:t>4</a:t>
                      </a:r>
                      <a:r>
                        <a:rPr lang="en-US" sz="1600" u="none" strike="noStrike" baseline="30000" dirty="0">
                          <a:effectLst/>
                        </a:rPr>
                        <a:t>2-</a:t>
                      </a:r>
                      <a:r>
                        <a:rPr lang="en-US" sz="1600" u="none" strike="noStrike" dirty="0">
                          <a:effectLst/>
                        </a:rPr>
                        <a:t> – sulfate </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9"/>
                  </a:ext>
                </a:extLst>
              </a:tr>
              <a:tr h="296558">
                <a:tc>
                  <a:txBody>
                    <a:bodyPr/>
                    <a:lstStyle/>
                    <a:p>
                      <a:pPr algn="l" fontAlgn="b"/>
                      <a:r>
                        <a:rPr lang="en-US" sz="1600" u="none" strike="noStrike" dirty="0">
                          <a:effectLst/>
                        </a:rPr>
                        <a:t>H</a:t>
                      </a:r>
                      <a:r>
                        <a:rPr lang="en-US" sz="1600" u="none" strike="noStrike" baseline="-25000" dirty="0">
                          <a:effectLst/>
                        </a:rPr>
                        <a:t>2</a:t>
                      </a:r>
                      <a:r>
                        <a:rPr lang="en-US" sz="1600" u="none" strike="noStrike" dirty="0">
                          <a:effectLst/>
                        </a:rPr>
                        <a:t>SO</a:t>
                      </a:r>
                      <a:r>
                        <a:rPr lang="en-US" sz="1600" u="none" strike="noStrike" baseline="-25000" dirty="0">
                          <a:effectLst/>
                        </a:rPr>
                        <a:t>4</a:t>
                      </a:r>
                      <a:r>
                        <a:rPr lang="en-US" sz="1600" u="none" strike="noStrike" dirty="0">
                          <a:effectLst/>
                        </a:rPr>
                        <a:t> – sulfuric acid </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SO</a:t>
                      </a:r>
                      <a:r>
                        <a:rPr lang="en-US" sz="1600" u="none" strike="noStrike" baseline="-25000" dirty="0">
                          <a:effectLst/>
                        </a:rPr>
                        <a:t>x</a:t>
                      </a:r>
                      <a:r>
                        <a:rPr lang="en-US" sz="1600" u="none" strike="noStrike" dirty="0">
                          <a:effectLst/>
                        </a:rPr>
                        <a:t> – oxides of sulfur</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10"/>
                  </a:ext>
                </a:extLst>
              </a:tr>
              <a:tr h="273747">
                <a:tc>
                  <a:txBody>
                    <a:bodyPr/>
                    <a:lstStyle/>
                    <a:p>
                      <a:pPr algn="l" fontAlgn="b"/>
                      <a:r>
                        <a:rPr lang="en-US" sz="1600" u="none" strike="noStrike" dirty="0">
                          <a:effectLst/>
                        </a:rPr>
                        <a:t>HNO</a:t>
                      </a:r>
                      <a:r>
                        <a:rPr lang="en-US" sz="1600" u="none" strike="noStrike" baseline="-25000" dirty="0">
                          <a:effectLst/>
                        </a:rPr>
                        <a:t>3</a:t>
                      </a:r>
                      <a:r>
                        <a:rPr lang="en-US" sz="1600" u="none" strike="noStrike" dirty="0">
                          <a:effectLst/>
                        </a:rPr>
                        <a:t> – nitric acid</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fr-FR" sz="1600" u="none" strike="noStrike" dirty="0">
                          <a:effectLst/>
                        </a:rPr>
                        <a:t>TDEP – Total Deposition (deposition </a:t>
                      </a:r>
                      <a:r>
                        <a:rPr lang="fr-FR" sz="1600" u="none" strike="noStrike" dirty="0" err="1">
                          <a:effectLst/>
                        </a:rPr>
                        <a:t>dataset</a:t>
                      </a:r>
                      <a:r>
                        <a:rPr lang="fr-FR" sz="1600" u="none" strike="noStrike" dirty="0">
                          <a:effectLst/>
                        </a:rPr>
                        <a:t>)</a:t>
                      </a:r>
                      <a:endParaRPr lang="fr-FR"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11"/>
                  </a:ext>
                </a:extLst>
              </a:tr>
              <a:tr h="273747">
                <a:tc>
                  <a:txBody>
                    <a:bodyPr/>
                    <a:lstStyle/>
                    <a:p>
                      <a:pPr algn="l" fontAlgn="b"/>
                      <a:r>
                        <a:rPr lang="en-US" sz="1600" u="none" strike="noStrike" dirty="0">
                          <a:effectLst/>
                        </a:rPr>
                        <a:t>N – nitrogen</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TNC – The Nature Conservancy</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12"/>
                  </a:ext>
                </a:extLst>
              </a:tr>
              <a:tr h="273747">
                <a:tc>
                  <a:txBody>
                    <a:bodyPr/>
                    <a:lstStyle/>
                    <a:p>
                      <a:pPr algn="l" fontAlgn="b"/>
                      <a:r>
                        <a:rPr lang="en-US" sz="1600" u="none" strike="noStrike" dirty="0">
                          <a:effectLst/>
                        </a:rPr>
                        <a:t>NADP – National Atmospheric Deposition Program</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USFS – U.S. Forest Service</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13"/>
                  </a:ext>
                </a:extLst>
              </a:tr>
              <a:tr h="273747">
                <a:tc>
                  <a:txBody>
                    <a:bodyPr/>
                    <a:lstStyle/>
                    <a:p>
                      <a:pPr algn="l" fontAlgn="b"/>
                      <a:r>
                        <a:rPr lang="en-US" sz="1600" u="none" strike="noStrike">
                          <a:effectLst/>
                        </a:rPr>
                        <a:t>NCLD – National Critical Load Dataset</a:t>
                      </a:r>
                      <a:endParaRPr lang="en-US" sz="1600" b="0" i="0" u="none" strike="noStrike">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600" u="none" strike="noStrike" dirty="0">
                          <a:effectLst/>
                        </a:rPr>
                        <a:t>WSU – Washington State University</a:t>
                      </a:r>
                      <a:endParaRPr lang="en-US" sz="16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877345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References Cited</a:t>
            </a:r>
          </a:p>
        </p:txBody>
      </p:sp>
      <p:sp>
        <p:nvSpPr>
          <p:cNvPr id="3" name="Content Placeholder 2"/>
          <p:cNvSpPr>
            <a:spLocks noGrp="1"/>
          </p:cNvSpPr>
          <p:nvPr>
            <p:ph idx="1"/>
          </p:nvPr>
        </p:nvSpPr>
        <p:spPr/>
        <p:txBody>
          <a:bodyPr>
            <a:normAutofit/>
          </a:bodyPr>
          <a:lstStyle/>
          <a:p>
            <a:r>
              <a:rPr lang="en-US" dirty="0"/>
              <a:t>Nilsson, J. and P. </a:t>
            </a:r>
            <a:r>
              <a:rPr lang="en-US" dirty="0" err="1"/>
              <a:t>Grennfelt</a:t>
            </a:r>
            <a:r>
              <a:rPr lang="en-US" dirty="0"/>
              <a:t>. 1988. Critical loads for </a:t>
            </a:r>
            <a:r>
              <a:rPr lang="en-US" dirty="0" err="1"/>
              <a:t>sulphur</a:t>
            </a:r>
            <a:r>
              <a:rPr lang="en-US" dirty="0"/>
              <a:t> and nitrogen. Report from a workshop held at </a:t>
            </a:r>
            <a:r>
              <a:rPr lang="en-US" dirty="0" err="1"/>
              <a:t>Skokloster</a:t>
            </a:r>
            <a:r>
              <a:rPr lang="en-US" dirty="0"/>
              <a:t>, Sweden 19-24 March 1988. </a:t>
            </a:r>
            <a:r>
              <a:rPr lang="en-US" dirty="0" err="1"/>
              <a:t>Miljorapport</a:t>
            </a:r>
            <a:r>
              <a:rPr lang="en-US" dirty="0"/>
              <a:t> 15, 1-418.</a:t>
            </a:r>
          </a:p>
          <a:p>
            <a:r>
              <a:rPr lang="de-DE" dirty="0"/>
              <a:t>UBA (UmweltBundesAmt). 2004. Manual on methodologies </a:t>
            </a:r>
            <a:r>
              <a:rPr lang="en-US" dirty="0"/>
              <a:t>and criteria for mapping critical levels/loads and geographical areas where they are exceeded. Federal Environmental </a:t>
            </a:r>
            <a:r>
              <a:rPr lang="de-DE" dirty="0"/>
              <a:t>Agency (UmweltBundesAmt), Berlin, Germany. </a:t>
            </a:r>
            <a:r>
              <a:rPr lang="de-DE" dirty="0">
                <a:hlinkClick r:id="rId3"/>
              </a:rPr>
              <a:t>http://</a:t>
            </a:r>
            <a:r>
              <a:rPr lang="en-US" dirty="0">
                <a:hlinkClick r:id="rId3"/>
              </a:rPr>
              <a:t>www.rivm.nl/en/themasites/icpmm/manual-and-downloads/manual-english/index.html</a:t>
            </a:r>
            <a:r>
              <a:rPr lang="en-US" dirty="0"/>
              <a:t>. </a:t>
            </a:r>
          </a:p>
        </p:txBody>
      </p:sp>
    </p:spTree>
    <p:extLst>
      <p:ext uri="{BB962C8B-B14F-4D97-AF65-F5344CB8AC3E}">
        <p14:creationId xmlns:p14="http://schemas.microsoft.com/office/powerpoint/2010/main" val="1167544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Acknowledgements</a:t>
            </a:r>
          </a:p>
        </p:txBody>
      </p:sp>
      <p:sp>
        <p:nvSpPr>
          <p:cNvPr id="3" name="Content Placeholder 2"/>
          <p:cNvSpPr>
            <a:spLocks noGrp="1"/>
          </p:cNvSpPr>
          <p:nvPr>
            <p:ph idx="1"/>
          </p:nvPr>
        </p:nvSpPr>
        <p:spPr/>
        <p:txBody>
          <a:bodyPr>
            <a:normAutofit/>
          </a:bodyPr>
          <a:lstStyle/>
          <a:p>
            <a:r>
              <a:rPr lang="en-US" dirty="0"/>
              <a:t>Presentation was developed by NADP-CLAD Executive Team (Jennifer Phelan, </a:t>
            </a:r>
            <a:r>
              <a:rPr lang="en-US" dirty="0" err="1"/>
              <a:t>Tonnie</a:t>
            </a:r>
            <a:r>
              <a:rPr lang="en-US" dirty="0"/>
              <a:t> Cummings, Jason Lynch, and Michael Bell)</a:t>
            </a:r>
          </a:p>
          <a:p>
            <a:r>
              <a:rPr lang="en-US"/>
              <a:t>Slides and/or content </a:t>
            </a:r>
            <a:r>
              <a:rPr lang="en-US" dirty="0"/>
              <a:t>were contributed by Tamara Blett (NPS), Linda Pardo (USFS), Linda </a:t>
            </a:r>
            <a:r>
              <a:rPr lang="en-US" dirty="0" err="1"/>
              <a:t>Geiser</a:t>
            </a:r>
            <a:r>
              <a:rPr lang="en-US" dirty="0"/>
              <a:t> (USFS), Ellen Porter (NPS), and Rebecca Evans (WSU)</a:t>
            </a:r>
          </a:p>
          <a:p>
            <a:r>
              <a:rPr lang="en-US" dirty="0"/>
              <a:t>Sources of data and figures are acknowledge on slides</a:t>
            </a:r>
          </a:p>
          <a:p>
            <a:r>
              <a:rPr lang="en-US" dirty="0"/>
              <a:t>Cited references are listed in the References cited slide</a:t>
            </a:r>
          </a:p>
        </p:txBody>
      </p:sp>
    </p:spTree>
    <p:extLst>
      <p:ext uri="{BB962C8B-B14F-4D97-AF65-F5344CB8AC3E}">
        <p14:creationId xmlns:p14="http://schemas.microsoft.com/office/powerpoint/2010/main" val="4269168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402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EXTRA SLIDES / LIBRARY OF ADDITIONAL CL SLIDES</a:t>
            </a:r>
          </a:p>
        </p:txBody>
      </p:sp>
      <p:sp>
        <p:nvSpPr>
          <p:cNvPr id="3" name="Content Placeholder 2"/>
          <p:cNvSpPr>
            <a:spLocks noGrp="1"/>
          </p:cNvSpPr>
          <p:nvPr>
            <p:ph idx="1"/>
          </p:nvPr>
        </p:nvSpPr>
        <p:spPr/>
        <p:txBody>
          <a:bodyPr/>
          <a:lstStyle/>
          <a:p>
            <a:r>
              <a:rPr lang="en-US" dirty="0"/>
              <a:t>The following slides are extra slides from different CL presentations that are not to include in the slide deck for the CLAD CL presentation, but may be useful for your presentation needs</a:t>
            </a:r>
          </a:p>
          <a:p>
            <a:r>
              <a:rPr lang="en-US" dirty="0"/>
              <a:t>Note:  these slides have been copied and pasted from their source (and therefore may not be consistent in style, format or content with main presentation slides)  </a:t>
            </a:r>
          </a:p>
        </p:txBody>
      </p:sp>
    </p:spTree>
    <p:extLst>
      <p:ext uri="{BB962C8B-B14F-4D97-AF65-F5344CB8AC3E}">
        <p14:creationId xmlns:p14="http://schemas.microsoft.com/office/powerpoint/2010/main" val="987124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3"/>
          <p:cNvSpPr>
            <a:spLocks noChangeShapeType="1"/>
          </p:cNvSpPr>
          <p:nvPr/>
        </p:nvSpPr>
        <p:spPr bwMode="auto">
          <a:xfrm flipH="1">
            <a:off x="3697425" y="1504862"/>
            <a:ext cx="0" cy="4157663"/>
          </a:xfrm>
          <a:prstGeom prst="line">
            <a:avLst/>
          </a:prstGeom>
          <a:noFill/>
          <a:ln w="31750">
            <a:solidFill>
              <a:srgbClr val="000000"/>
            </a:solidFill>
            <a:round/>
            <a:headEnd/>
            <a:tailEnd/>
          </a:ln>
          <a:effectLst/>
        </p:spPr>
        <p:txBody>
          <a:bodyPr/>
          <a:lstStyle/>
          <a:p>
            <a:endParaRPr lang="en-US">
              <a:solidFill>
                <a:srgbClr val="000000"/>
              </a:solidFill>
            </a:endParaRPr>
          </a:p>
        </p:txBody>
      </p:sp>
      <p:sp>
        <p:nvSpPr>
          <p:cNvPr id="6" name="Line 4"/>
          <p:cNvSpPr>
            <a:spLocks noChangeShapeType="1"/>
          </p:cNvSpPr>
          <p:nvPr/>
        </p:nvSpPr>
        <p:spPr bwMode="auto">
          <a:xfrm>
            <a:off x="3685895" y="5653910"/>
            <a:ext cx="6705600" cy="0"/>
          </a:xfrm>
          <a:prstGeom prst="line">
            <a:avLst/>
          </a:prstGeom>
          <a:noFill/>
          <a:ln w="31750">
            <a:solidFill>
              <a:srgbClr val="000000"/>
            </a:solidFill>
            <a:round/>
            <a:headEnd/>
            <a:tailEnd/>
          </a:ln>
          <a:effectLst/>
        </p:spPr>
        <p:txBody>
          <a:bodyPr/>
          <a:lstStyle/>
          <a:p>
            <a:endParaRPr lang="en-US">
              <a:solidFill>
                <a:srgbClr val="000000"/>
              </a:solidFill>
            </a:endParaRPr>
          </a:p>
        </p:txBody>
      </p:sp>
      <p:sp>
        <p:nvSpPr>
          <p:cNvPr id="7" name="Text Box 5"/>
          <p:cNvSpPr txBox="1">
            <a:spLocks noChangeArrowheads="1"/>
          </p:cNvSpPr>
          <p:nvPr/>
        </p:nvSpPr>
        <p:spPr bwMode="auto">
          <a:xfrm>
            <a:off x="4989630" y="5805488"/>
            <a:ext cx="4122003" cy="366712"/>
          </a:xfrm>
          <a:prstGeom prst="rect">
            <a:avLst/>
          </a:prstGeom>
          <a:noFill/>
          <a:ln w="9525">
            <a:noFill/>
            <a:miter lim="800000"/>
            <a:headEnd/>
            <a:tailEnd/>
          </a:ln>
          <a:effectLst/>
        </p:spPr>
        <p:txBody>
          <a:bodyPr wrap="square">
            <a:spAutoFit/>
          </a:bodyPr>
          <a:lstStyle/>
          <a:p>
            <a:pPr algn="ctr" eaLnBrk="0" hangingPunct="0">
              <a:spcBef>
                <a:spcPts val="1200"/>
              </a:spcBef>
            </a:pPr>
            <a:r>
              <a:rPr lang="en-US" b="1" dirty="0">
                <a:solidFill>
                  <a:srgbClr val="000000"/>
                </a:solidFill>
              </a:rPr>
              <a:t>N Load (kg/ ha /</a:t>
            </a:r>
            <a:r>
              <a:rPr lang="en-US" b="1" dirty="0" err="1">
                <a:solidFill>
                  <a:srgbClr val="000000"/>
                </a:solidFill>
              </a:rPr>
              <a:t>yr</a:t>
            </a:r>
            <a:r>
              <a:rPr lang="en-US" b="1" dirty="0">
                <a:solidFill>
                  <a:srgbClr val="000000"/>
                </a:solidFill>
              </a:rPr>
              <a:t>)</a:t>
            </a:r>
            <a:endParaRPr lang="en-US" dirty="0">
              <a:solidFill>
                <a:srgbClr val="000000"/>
              </a:solidFill>
              <a:latin typeface="Gill Sans" pitchFamily="34" charset="0"/>
            </a:endParaRPr>
          </a:p>
        </p:txBody>
      </p:sp>
      <p:sp>
        <p:nvSpPr>
          <p:cNvPr id="9" name="Line 7"/>
          <p:cNvSpPr>
            <a:spLocks noChangeShapeType="1"/>
          </p:cNvSpPr>
          <p:nvPr/>
        </p:nvSpPr>
        <p:spPr bwMode="auto">
          <a:xfrm flipV="1">
            <a:off x="3697425" y="2081124"/>
            <a:ext cx="6553200" cy="3572786"/>
          </a:xfrm>
          <a:prstGeom prst="line">
            <a:avLst/>
          </a:prstGeom>
          <a:noFill/>
          <a:ln w="19050">
            <a:solidFill>
              <a:srgbClr val="000000"/>
            </a:solidFill>
            <a:round/>
            <a:headEnd/>
            <a:tailEnd/>
          </a:ln>
        </p:spPr>
        <p:txBody>
          <a:bodyPr/>
          <a:lstStyle/>
          <a:p>
            <a:endParaRPr lang="en-US" dirty="0">
              <a:solidFill>
                <a:srgbClr val="000000"/>
              </a:solidFill>
            </a:endParaRPr>
          </a:p>
        </p:txBody>
      </p:sp>
      <p:pic>
        <p:nvPicPr>
          <p:cNvPr id="12" name="Picture 10" descr="cystelli"/>
          <p:cNvPicPr>
            <a:picLocks noChangeAspect="1" noChangeArrowheads="1"/>
          </p:cNvPicPr>
          <p:nvPr/>
        </p:nvPicPr>
        <p:blipFill>
          <a:blip r:embed="rId3"/>
          <a:srcRect l="8649" r="12793"/>
          <a:stretch>
            <a:fillRect/>
          </a:stretch>
        </p:blipFill>
        <p:spPr bwMode="auto">
          <a:xfrm>
            <a:off x="4307025" y="4214724"/>
            <a:ext cx="914400" cy="762000"/>
          </a:xfrm>
          <a:prstGeom prst="rect">
            <a:avLst/>
          </a:prstGeom>
          <a:noFill/>
        </p:spPr>
      </p:pic>
      <p:pic>
        <p:nvPicPr>
          <p:cNvPr id="13" name="Picture 11" descr="soilprofile"/>
          <p:cNvPicPr>
            <a:picLocks noChangeAspect="1" noChangeArrowheads="1"/>
          </p:cNvPicPr>
          <p:nvPr/>
        </p:nvPicPr>
        <p:blipFill>
          <a:blip r:embed="rId4" cstate="print"/>
          <a:srcRect l="23093"/>
          <a:stretch>
            <a:fillRect/>
          </a:stretch>
        </p:blipFill>
        <p:spPr bwMode="auto">
          <a:xfrm>
            <a:off x="3773625" y="4367124"/>
            <a:ext cx="628650" cy="998538"/>
          </a:xfrm>
          <a:prstGeom prst="rect">
            <a:avLst/>
          </a:prstGeom>
          <a:noFill/>
        </p:spPr>
      </p:pic>
      <p:graphicFrame>
        <p:nvGraphicFramePr>
          <p:cNvPr id="15" name="Object 13"/>
          <p:cNvGraphicFramePr>
            <a:graphicFrameLocks noChangeAspect="1"/>
          </p:cNvGraphicFramePr>
          <p:nvPr>
            <p:extLst/>
          </p:nvPr>
        </p:nvGraphicFramePr>
        <p:xfrm>
          <a:off x="5145225" y="3757525"/>
          <a:ext cx="990600" cy="798513"/>
        </p:xfrm>
        <a:graphic>
          <a:graphicData uri="http://schemas.openxmlformats.org/presentationml/2006/ole">
            <mc:AlternateContent xmlns:mc="http://schemas.openxmlformats.org/markup-compatibility/2006">
              <mc:Choice xmlns:v="urn:schemas-microsoft-com:vml" Requires="v">
                <p:oleObj spid="_x0000_s2136" name="Photo Editor Photo" r:id="rId5" imgW="4563112" imgH="3666667" progId="">
                  <p:embed/>
                </p:oleObj>
              </mc:Choice>
              <mc:Fallback>
                <p:oleObj name="Photo Editor Photo" r:id="rId5" imgW="4563112" imgH="36666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5225" y="3757525"/>
                        <a:ext cx="9906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 name="Picture 15" descr="Wilderness 4"/>
          <p:cNvPicPr>
            <a:picLocks noChangeAspect="1" noChangeArrowheads="1"/>
          </p:cNvPicPr>
          <p:nvPr/>
        </p:nvPicPr>
        <p:blipFill>
          <a:blip r:embed="rId7" cstate="print"/>
          <a:srcRect/>
          <a:stretch>
            <a:fillRect/>
          </a:stretch>
        </p:blipFill>
        <p:spPr bwMode="auto">
          <a:xfrm>
            <a:off x="8040825" y="1928725"/>
            <a:ext cx="1187450" cy="777875"/>
          </a:xfrm>
          <a:prstGeom prst="rect">
            <a:avLst/>
          </a:prstGeom>
          <a:noFill/>
        </p:spPr>
      </p:pic>
      <p:pic>
        <p:nvPicPr>
          <p:cNvPr id="28" name="Picture 26" descr="196deadtrees"/>
          <p:cNvPicPr>
            <a:picLocks noChangeAspect="1" noChangeArrowheads="1"/>
          </p:cNvPicPr>
          <p:nvPr/>
        </p:nvPicPr>
        <p:blipFill>
          <a:blip r:embed="rId8"/>
          <a:srcRect l="14192" t="21622" r="12004" b="29730"/>
          <a:stretch>
            <a:fillRect/>
          </a:stretch>
        </p:blipFill>
        <p:spPr bwMode="auto">
          <a:xfrm>
            <a:off x="9107625" y="1471524"/>
            <a:ext cx="1066800" cy="738188"/>
          </a:xfrm>
          <a:prstGeom prst="rect">
            <a:avLst/>
          </a:prstGeom>
          <a:noFill/>
        </p:spPr>
      </p:pic>
      <p:pic>
        <p:nvPicPr>
          <p:cNvPr id="29" name="Picture 27" descr="brooktroutmales1%20copy"/>
          <p:cNvPicPr>
            <a:picLocks noChangeAspect="1" noChangeArrowheads="1"/>
          </p:cNvPicPr>
          <p:nvPr/>
        </p:nvPicPr>
        <p:blipFill>
          <a:blip r:embed="rId9" cstate="print"/>
          <a:srcRect/>
          <a:stretch>
            <a:fillRect/>
          </a:stretch>
        </p:blipFill>
        <p:spPr bwMode="auto">
          <a:xfrm>
            <a:off x="7355025" y="2462124"/>
            <a:ext cx="1066800" cy="800100"/>
          </a:xfrm>
          <a:prstGeom prst="rect">
            <a:avLst/>
          </a:prstGeom>
          <a:noFill/>
        </p:spPr>
      </p:pic>
      <p:pic>
        <p:nvPicPr>
          <p:cNvPr id="30" name="Picture 28" descr="alpdiv"/>
          <p:cNvPicPr>
            <a:picLocks noChangeAspect="1" noChangeArrowheads="1"/>
          </p:cNvPicPr>
          <p:nvPr/>
        </p:nvPicPr>
        <p:blipFill>
          <a:blip r:embed="rId10" cstate="print"/>
          <a:srcRect/>
          <a:stretch>
            <a:fillRect/>
          </a:stretch>
        </p:blipFill>
        <p:spPr bwMode="auto">
          <a:xfrm>
            <a:off x="6745426" y="2690724"/>
            <a:ext cx="760413" cy="990600"/>
          </a:xfrm>
          <a:prstGeom prst="rect">
            <a:avLst/>
          </a:prstGeom>
          <a:noFill/>
          <a:ln w="9525">
            <a:noFill/>
            <a:miter lim="800000"/>
            <a:headEnd/>
            <a:tailEnd/>
          </a:ln>
        </p:spPr>
      </p:pic>
      <p:pic>
        <p:nvPicPr>
          <p:cNvPr id="31" name="Picture 29" descr="trees"/>
          <p:cNvPicPr>
            <a:picLocks noChangeAspect="1" noChangeArrowheads="1"/>
          </p:cNvPicPr>
          <p:nvPr/>
        </p:nvPicPr>
        <p:blipFill>
          <a:blip r:embed="rId11" cstate="print"/>
          <a:srcRect l="41508"/>
          <a:stretch>
            <a:fillRect/>
          </a:stretch>
        </p:blipFill>
        <p:spPr bwMode="auto">
          <a:xfrm>
            <a:off x="6059625" y="3300324"/>
            <a:ext cx="839788" cy="914400"/>
          </a:xfrm>
          <a:prstGeom prst="rect">
            <a:avLst/>
          </a:prstGeom>
          <a:noFill/>
        </p:spPr>
      </p:pic>
      <p:cxnSp>
        <p:nvCxnSpPr>
          <p:cNvPr id="36" name="Straight Connector 35"/>
          <p:cNvCxnSpPr/>
          <p:nvPr/>
        </p:nvCxnSpPr>
        <p:spPr bwMode="auto">
          <a:xfrm flipH="1">
            <a:off x="6876915" y="1539704"/>
            <a:ext cx="22498" cy="4114207"/>
          </a:xfrm>
          <a:prstGeom prst="line">
            <a:avLst/>
          </a:prstGeom>
          <a:solidFill>
            <a:schemeClr val="tx1"/>
          </a:solidFill>
          <a:ln w="25400" cap="flat" cmpd="sng" algn="ctr">
            <a:solidFill>
              <a:srgbClr val="FF0000"/>
            </a:solidFill>
            <a:prstDash val="solid"/>
            <a:round/>
            <a:headEnd type="none" w="med" len="med"/>
            <a:tailEnd type="none" w="med" len="med"/>
          </a:ln>
          <a:effectLst/>
        </p:spPr>
      </p:cxnSp>
      <p:sp>
        <p:nvSpPr>
          <p:cNvPr id="37" name="TextBox 36"/>
          <p:cNvSpPr txBox="1"/>
          <p:nvPr/>
        </p:nvSpPr>
        <p:spPr>
          <a:xfrm>
            <a:off x="7038696" y="4923235"/>
            <a:ext cx="2536099" cy="369332"/>
          </a:xfrm>
          <a:prstGeom prst="rect">
            <a:avLst/>
          </a:prstGeom>
          <a:noFill/>
        </p:spPr>
        <p:txBody>
          <a:bodyPr wrap="square" rtlCol="0">
            <a:spAutoFit/>
          </a:bodyPr>
          <a:lstStyle/>
          <a:p>
            <a:pPr defTabSz="457200"/>
            <a:r>
              <a:rPr lang="en-US" b="1" dirty="0">
                <a:solidFill>
                  <a:srgbClr val="FF0000"/>
                </a:solidFill>
              </a:rPr>
              <a:t>Current deposition level</a:t>
            </a:r>
          </a:p>
        </p:txBody>
      </p:sp>
      <p:sp>
        <p:nvSpPr>
          <p:cNvPr id="40" name="TextBox 39"/>
          <p:cNvSpPr txBox="1"/>
          <p:nvPr/>
        </p:nvSpPr>
        <p:spPr>
          <a:xfrm>
            <a:off x="4078147" y="5284578"/>
            <a:ext cx="324128" cy="369332"/>
          </a:xfrm>
          <a:prstGeom prst="rect">
            <a:avLst/>
          </a:prstGeom>
          <a:noFill/>
        </p:spPr>
        <p:txBody>
          <a:bodyPr wrap="none" rtlCol="0">
            <a:spAutoFit/>
          </a:bodyPr>
          <a:lstStyle/>
          <a:p>
            <a:r>
              <a:rPr lang="en-US" b="1" dirty="0">
                <a:solidFill>
                  <a:sysClr val="windowText" lastClr="000000"/>
                </a:solidFill>
              </a:rPr>
              <a:t>A</a:t>
            </a:r>
          </a:p>
        </p:txBody>
      </p:sp>
      <p:sp>
        <p:nvSpPr>
          <p:cNvPr id="41" name="TextBox 40"/>
          <p:cNvSpPr txBox="1"/>
          <p:nvPr/>
        </p:nvSpPr>
        <p:spPr>
          <a:xfrm>
            <a:off x="4916625" y="4976724"/>
            <a:ext cx="324128" cy="369332"/>
          </a:xfrm>
          <a:prstGeom prst="rect">
            <a:avLst/>
          </a:prstGeom>
          <a:noFill/>
        </p:spPr>
        <p:txBody>
          <a:bodyPr wrap="none" rtlCol="0">
            <a:spAutoFit/>
          </a:bodyPr>
          <a:lstStyle/>
          <a:p>
            <a:r>
              <a:rPr lang="en-US" b="1" dirty="0">
                <a:solidFill>
                  <a:sysClr val="windowText" lastClr="000000"/>
                </a:solidFill>
              </a:rPr>
              <a:t>B</a:t>
            </a:r>
          </a:p>
        </p:txBody>
      </p:sp>
      <p:sp>
        <p:nvSpPr>
          <p:cNvPr id="42" name="TextBox 41"/>
          <p:cNvSpPr txBox="1"/>
          <p:nvPr/>
        </p:nvSpPr>
        <p:spPr>
          <a:xfrm>
            <a:off x="5821361" y="4513395"/>
            <a:ext cx="306494" cy="369332"/>
          </a:xfrm>
          <a:prstGeom prst="rect">
            <a:avLst/>
          </a:prstGeom>
          <a:noFill/>
        </p:spPr>
        <p:txBody>
          <a:bodyPr wrap="none" rtlCol="0">
            <a:spAutoFit/>
          </a:bodyPr>
          <a:lstStyle/>
          <a:p>
            <a:r>
              <a:rPr lang="en-US" b="1" dirty="0">
                <a:solidFill>
                  <a:sysClr val="windowText" lastClr="000000"/>
                </a:solidFill>
              </a:rPr>
              <a:t>C</a:t>
            </a:r>
          </a:p>
        </p:txBody>
      </p:sp>
      <p:sp>
        <p:nvSpPr>
          <p:cNvPr id="43" name="TextBox 42"/>
          <p:cNvSpPr txBox="1"/>
          <p:nvPr/>
        </p:nvSpPr>
        <p:spPr>
          <a:xfrm>
            <a:off x="6621461" y="4193177"/>
            <a:ext cx="330540" cy="369332"/>
          </a:xfrm>
          <a:prstGeom prst="rect">
            <a:avLst/>
          </a:prstGeom>
          <a:noFill/>
        </p:spPr>
        <p:txBody>
          <a:bodyPr wrap="none" rtlCol="0">
            <a:spAutoFit/>
          </a:bodyPr>
          <a:lstStyle/>
          <a:p>
            <a:r>
              <a:rPr lang="en-US" b="1" dirty="0">
                <a:solidFill>
                  <a:sysClr val="windowText" lastClr="000000"/>
                </a:solidFill>
              </a:rPr>
              <a:t>D</a:t>
            </a:r>
          </a:p>
        </p:txBody>
      </p:sp>
      <p:sp>
        <p:nvSpPr>
          <p:cNvPr id="44" name="TextBox 43"/>
          <p:cNvSpPr txBox="1"/>
          <p:nvPr/>
        </p:nvSpPr>
        <p:spPr>
          <a:xfrm>
            <a:off x="7206227" y="3682851"/>
            <a:ext cx="296876" cy="369332"/>
          </a:xfrm>
          <a:prstGeom prst="rect">
            <a:avLst/>
          </a:prstGeom>
          <a:noFill/>
        </p:spPr>
        <p:txBody>
          <a:bodyPr wrap="none" rtlCol="0">
            <a:spAutoFit/>
          </a:bodyPr>
          <a:lstStyle/>
          <a:p>
            <a:r>
              <a:rPr lang="en-US" b="1" dirty="0">
                <a:solidFill>
                  <a:sysClr val="windowText" lastClr="000000"/>
                </a:solidFill>
              </a:rPr>
              <a:t>E</a:t>
            </a:r>
          </a:p>
        </p:txBody>
      </p:sp>
      <p:sp>
        <p:nvSpPr>
          <p:cNvPr id="45" name="TextBox 44"/>
          <p:cNvSpPr txBox="1"/>
          <p:nvPr/>
        </p:nvSpPr>
        <p:spPr>
          <a:xfrm>
            <a:off x="8137782" y="3262224"/>
            <a:ext cx="290464" cy="369332"/>
          </a:xfrm>
          <a:prstGeom prst="rect">
            <a:avLst/>
          </a:prstGeom>
          <a:noFill/>
        </p:spPr>
        <p:txBody>
          <a:bodyPr wrap="none" rtlCol="0">
            <a:spAutoFit/>
          </a:bodyPr>
          <a:lstStyle/>
          <a:p>
            <a:r>
              <a:rPr lang="en-US" b="1" dirty="0">
                <a:solidFill>
                  <a:sysClr val="windowText" lastClr="000000"/>
                </a:solidFill>
              </a:rPr>
              <a:t>F</a:t>
            </a:r>
          </a:p>
        </p:txBody>
      </p:sp>
      <p:sp>
        <p:nvSpPr>
          <p:cNvPr id="46" name="TextBox 45"/>
          <p:cNvSpPr txBox="1"/>
          <p:nvPr/>
        </p:nvSpPr>
        <p:spPr>
          <a:xfrm>
            <a:off x="8945561" y="2706599"/>
            <a:ext cx="332142" cy="369332"/>
          </a:xfrm>
          <a:prstGeom prst="rect">
            <a:avLst/>
          </a:prstGeom>
          <a:noFill/>
        </p:spPr>
        <p:txBody>
          <a:bodyPr wrap="none" rtlCol="0">
            <a:spAutoFit/>
          </a:bodyPr>
          <a:lstStyle/>
          <a:p>
            <a:r>
              <a:rPr lang="en-US" b="1" dirty="0">
                <a:solidFill>
                  <a:sysClr val="windowText" lastClr="000000"/>
                </a:solidFill>
              </a:rPr>
              <a:t>G</a:t>
            </a:r>
          </a:p>
        </p:txBody>
      </p:sp>
      <p:sp>
        <p:nvSpPr>
          <p:cNvPr id="47" name="TextBox 46"/>
          <p:cNvSpPr txBox="1"/>
          <p:nvPr/>
        </p:nvSpPr>
        <p:spPr>
          <a:xfrm>
            <a:off x="9835354" y="2209712"/>
            <a:ext cx="330540" cy="369332"/>
          </a:xfrm>
          <a:prstGeom prst="rect">
            <a:avLst/>
          </a:prstGeom>
          <a:noFill/>
        </p:spPr>
        <p:txBody>
          <a:bodyPr wrap="none" rtlCol="0">
            <a:spAutoFit/>
          </a:bodyPr>
          <a:lstStyle/>
          <a:p>
            <a:r>
              <a:rPr lang="en-US" b="1" dirty="0">
                <a:solidFill>
                  <a:sysClr val="windowText" lastClr="000000"/>
                </a:solidFill>
              </a:rPr>
              <a:t>H</a:t>
            </a:r>
          </a:p>
        </p:txBody>
      </p:sp>
      <p:sp>
        <p:nvSpPr>
          <p:cNvPr id="8" name="Text Box 6"/>
          <p:cNvSpPr txBox="1">
            <a:spLocks noChangeArrowheads="1"/>
          </p:cNvSpPr>
          <p:nvPr/>
        </p:nvSpPr>
        <p:spPr bwMode="auto">
          <a:xfrm>
            <a:off x="1905000" y="5195889"/>
            <a:ext cx="1524000" cy="430887"/>
          </a:xfrm>
          <a:prstGeom prst="rect">
            <a:avLst/>
          </a:prstGeom>
          <a:noFill/>
          <a:ln w="9525">
            <a:noFill/>
            <a:miter lim="800000"/>
            <a:headEnd/>
            <a:tailEnd/>
          </a:ln>
          <a:effectLst/>
        </p:spPr>
        <p:txBody>
          <a:bodyPr wrap="square">
            <a:spAutoFit/>
          </a:bodyPr>
          <a:lstStyle/>
          <a:p>
            <a:pPr algn="r" eaLnBrk="0" hangingPunct="0"/>
            <a:r>
              <a:rPr lang="en-US" sz="1100" b="1" dirty="0">
                <a:solidFill>
                  <a:srgbClr val="000000"/>
                </a:solidFill>
              </a:rPr>
              <a:t>Changes in soil &amp; water chemistry</a:t>
            </a:r>
            <a:endParaRPr lang="en-US" sz="1100" dirty="0">
              <a:solidFill>
                <a:srgbClr val="000000"/>
              </a:solidFill>
              <a:latin typeface="Gill Sans" pitchFamily="34" charset="0"/>
            </a:endParaRPr>
          </a:p>
        </p:txBody>
      </p:sp>
      <p:sp>
        <p:nvSpPr>
          <p:cNvPr id="21" name="Text Box 19"/>
          <p:cNvSpPr txBox="1">
            <a:spLocks noChangeArrowheads="1"/>
          </p:cNvSpPr>
          <p:nvPr/>
        </p:nvSpPr>
        <p:spPr bwMode="auto">
          <a:xfrm>
            <a:off x="1600200" y="4685082"/>
            <a:ext cx="1828800" cy="476309"/>
          </a:xfrm>
          <a:prstGeom prst="rect">
            <a:avLst/>
          </a:prstGeom>
          <a:noFill/>
          <a:ln w="9525">
            <a:noFill/>
            <a:miter lim="800000"/>
            <a:headEnd/>
            <a:tailEnd/>
          </a:ln>
          <a:effectLst/>
        </p:spPr>
        <p:txBody>
          <a:bodyPr/>
          <a:lstStyle/>
          <a:p>
            <a:pPr algn="r" eaLnBrk="0" hangingPunct="0"/>
            <a:r>
              <a:rPr lang="en-US" sz="1100" b="1" dirty="0">
                <a:solidFill>
                  <a:srgbClr val="000000"/>
                </a:solidFill>
              </a:rPr>
              <a:t>Change in aquatic plant species composition</a:t>
            </a:r>
            <a:endParaRPr lang="en-US" sz="1100" dirty="0">
              <a:solidFill>
                <a:srgbClr val="000000"/>
              </a:solidFill>
              <a:latin typeface="Gill Sans" pitchFamily="34" charset="0"/>
            </a:endParaRPr>
          </a:p>
        </p:txBody>
      </p:sp>
      <p:sp>
        <p:nvSpPr>
          <p:cNvPr id="14" name="Text Box 12"/>
          <p:cNvSpPr txBox="1">
            <a:spLocks noChangeArrowheads="1"/>
          </p:cNvSpPr>
          <p:nvPr/>
        </p:nvSpPr>
        <p:spPr bwMode="auto">
          <a:xfrm>
            <a:off x="2133600" y="4126034"/>
            <a:ext cx="1295400" cy="457200"/>
          </a:xfrm>
          <a:prstGeom prst="rect">
            <a:avLst/>
          </a:prstGeom>
          <a:noFill/>
          <a:ln w="9525">
            <a:noFill/>
            <a:miter lim="800000"/>
            <a:headEnd/>
            <a:tailEnd/>
          </a:ln>
          <a:effectLst/>
        </p:spPr>
        <p:txBody>
          <a:bodyPr/>
          <a:lstStyle/>
          <a:p>
            <a:pPr algn="r" eaLnBrk="0" hangingPunct="0"/>
            <a:r>
              <a:rPr lang="en-US" sz="1100" b="1" dirty="0">
                <a:solidFill>
                  <a:srgbClr val="000000"/>
                </a:solidFill>
              </a:rPr>
              <a:t>Surface water N saturation</a:t>
            </a:r>
          </a:p>
        </p:txBody>
      </p:sp>
      <p:sp>
        <p:nvSpPr>
          <p:cNvPr id="18" name="Text Box 16"/>
          <p:cNvSpPr txBox="1">
            <a:spLocks noChangeArrowheads="1"/>
          </p:cNvSpPr>
          <p:nvPr/>
        </p:nvSpPr>
        <p:spPr bwMode="auto">
          <a:xfrm>
            <a:off x="2209800" y="3584723"/>
            <a:ext cx="1218840" cy="430887"/>
          </a:xfrm>
          <a:prstGeom prst="rect">
            <a:avLst/>
          </a:prstGeom>
          <a:noFill/>
          <a:ln w="9525">
            <a:noFill/>
            <a:miter lim="800000"/>
            <a:headEnd/>
            <a:tailEnd/>
          </a:ln>
          <a:effectLst/>
        </p:spPr>
        <p:txBody>
          <a:bodyPr wrap="square">
            <a:spAutoFit/>
          </a:bodyPr>
          <a:lstStyle/>
          <a:p>
            <a:pPr algn="r" eaLnBrk="0" hangingPunct="0"/>
            <a:r>
              <a:rPr lang="en-US" sz="1100" b="1" dirty="0">
                <a:solidFill>
                  <a:srgbClr val="000000"/>
                </a:solidFill>
              </a:rPr>
              <a:t>Changes in tree chemistry</a:t>
            </a:r>
            <a:endParaRPr lang="en-US" sz="1100" dirty="0">
              <a:solidFill>
                <a:srgbClr val="000000"/>
              </a:solidFill>
              <a:latin typeface="Gill Sans" pitchFamily="34" charset="0"/>
            </a:endParaRPr>
          </a:p>
        </p:txBody>
      </p:sp>
      <p:sp>
        <p:nvSpPr>
          <p:cNvPr id="20" name="Text Box 18"/>
          <p:cNvSpPr txBox="1">
            <a:spLocks noChangeArrowheads="1"/>
          </p:cNvSpPr>
          <p:nvPr/>
        </p:nvSpPr>
        <p:spPr bwMode="auto">
          <a:xfrm>
            <a:off x="2057401" y="3075931"/>
            <a:ext cx="1354949" cy="457200"/>
          </a:xfrm>
          <a:prstGeom prst="rect">
            <a:avLst/>
          </a:prstGeom>
          <a:noFill/>
          <a:ln w="9525">
            <a:noFill/>
            <a:miter lim="800000"/>
            <a:headEnd/>
            <a:tailEnd/>
          </a:ln>
          <a:effectLst/>
        </p:spPr>
        <p:txBody>
          <a:bodyPr/>
          <a:lstStyle/>
          <a:p>
            <a:pPr algn="r" eaLnBrk="0" hangingPunct="0"/>
            <a:r>
              <a:rPr lang="en-US" sz="1100" b="1" dirty="0">
                <a:solidFill>
                  <a:srgbClr val="000000"/>
                </a:solidFill>
              </a:rPr>
              <a:t>Change in alpine </a:t>
            </a:r>
          </a:p>
          <a:p>
            <a:pPr algn="r" eaLnBrk="0" hangingPunct="0"/>
            <a:r>
              <a:rPr lang="en-US" sz="1100" b="1" dirty="0">
                <a:solidFill>
                  <a:srgbClr val="000000"/>
                </a:solidFill>
              </a:rPr>
              <a:t>plant species </a:t>
            </a:r>
            <a:endParaRPr lang="en-US" sz="1100" dirty="0">
              <a:solidFill>
                <a:srgbClr val="000000"/>
              </a:solidFill>
              <a:latin typeface="Gill Sans" pitchFamily="34" charset="0"/>
            </a:endParaRPr>
          </a:p>
        </p:txBody>
      </p:sp>
      <p:sp>
        <p:nvSpPr>
          <p:cNvPr id="10" name="Text Box 8"/>
          <p:cNvSpPr txBox="1">
            <a:spLocks noChangeArrowheads="1"/>
          </p:cNvSpPr>
          <p:nvPr/>
        </p:nvSpPr>
        <p:spPr bwMode="auto">
          <a:xfrm>
            <a:off x="1905000" y="2416825"/>
            <a:ext cx="1504950" cy="600164"/>
          </a:xfrm>
          <a:prstGeom prst="rect">
            <a:avLst/>
          </a:prstGeom>
          <a:noFill/>
          <a:ln w="9525">
            <a:noFill/>
            <a:miter lim="800000"/>
            <a:headEnd/>
            <a:tailEnd/>
          </a:ln>
          <a:effectLst/>
        </p:spPr>
        <p:txBody>
          <a:bodyPr wrap="square">
            <a:spAutoFit/>
          </a:bodyPr>
          <a:lstStyle/>
          <a:p>
            <a:pPr algn="r" eaLnBrk="0" hangingPunct="0"/>
            <a:r>
              <a:rPr lang="en-US" sz="1100" b="1" dirty="0">
                <a:solidFill>
                  <a:srgbClr val="000000"/>
                </a:solidFill>
              </a:rPr>
              <a:t>Effects on aquatic animals (episodic acidification)</a:t>
            </a:r>
            <a:endParaRPr lang="en-US" sz="1100" dirty="0">
              <a:solidFill>
                <a:srgbClr val="000000"/>
              </a:solidFill>
              <a:latin typeface="Gill Sans" pitchFamily="34" charset="0"/>
            </a:endParaRPr>
          </a:p>
        </p:txBody>
      </p:sp>
      <p:sp>
        <p:nvSpPr>
          <p:cNvPr id="11" name="Text Box 9"/>
          <p:cNvSpPr txBox="1">
            <a:spLocks noChangeArrowheads="1"/>
          </p:cNvSpPr>
          <p:nvPr/>
        </p:nvSpPr>
        <p:spPr bwMode="auto">
          <a:xfrm>
            <a:off x="1677692" y="1852524"/>
            <a:ext cx="1751309" cy="600164"/>
          </a:xfrm>
          <a:prstGeom prst="rect">
            <a:avLst/>
          </a:prstGeom>
          <a:noFill/>
          <a:ln w="9525">
            <a:noFill/>
            <a:miter lim="800000"/>
            <a:headEnd/>
            <a:tailEnd/>
          </a:ln>
          <a:effectLst/>
        </p:spPr>
        <p:txBody>
          <a:bodyPr wrap="square">
            <a:spAutoFit/>
          </a:bodyPr>
          <a:lstStyle/>
          <a:p>
            <a:pPr algn="r" eaLnBrk="0" hangingPunct="0"/>
            <a:r>
              <a:rPr lang="en-US" sz="1100" b="1" dirty="0">
                <a:solidFill>
                  <a:srgbClr val="000000"/>
                </a:solidFill>
              </a:rPr>
              <a:t>Lethal effects on fish, other aquatic animals (chronic acidification)</a:t>
            </a:r>
            <a:endParaRPr lang="en-US" sz="1100" dirty="0">
              <a:solidFill>
                <a:srgbClr val="000000"/>
              </a:solidFill>
              <a:latin typeface="Gill Sans" pitchFamily="34" charset="0"/>
            </a:endParaRPr>
          </a:p>
        </p:txBody>
      </p:sp>
      <p:sp>
        <p:nvSpPr>
          <p:cNvPr id="33" name="Text Box 31"/>
          <p:cNvSpPr txBox="1">
            <a:spLocks noChangeArrowheads="1"/>
          </p:cNvSpPr>
          <p:nvPr/>
        </p:nvSpPr>
        <p:spPr bwMode="auto">
          <a:xfrm>
            <a:off x="2178882" y="1147629"/>
            <a:ext cx="1250118" cy="557385"/>
          </a:xfrm>
          <a:prstGeom prst="rect">
            <a:avLst/>
          </a:prstGeom>
          <a:noFill/>
          <a:ln w="28575" cap="rnd">
            <a:noFill/>
            <a:prstDash val="sysDot"/>
            <a:miter lim="800000"/>
            <a:headEnd/>
            <a:tailEnd/>
          </a:ln>
          <a:effectLst/>
        </p:spPr>
        <p:txBody>
          <a:bodyPr/>
          <a:lstStyle/>
          <a:p>
            <a:pPr algn="r" eaLnBrk="0" hangingPunct="0"/>
            <a:r>
              <a:rPr lang="en-US" sz="1100" b="1" dirty="0">
                <a:solidFill>
                  <a:srgbClr val="000000"/>
                </a:solidFill>
              </a:rPr>
              <a:t>Forest decline (acidification effects on trees)</a:t>
            </a:r>
          </a:p>
        </p:txBody>
      </p:sp>
      <p:grpSp>
        <p:nvGrpSpPr>
          <p:cNvPr id="52" name="Group 51"/>
          <p:cNvGrpSpPr/>
          <p:nvPr/>
        </p:nvGrpSpPr>
        <p:grpSpPr>
          <a:xfrm>
            <a:off x="3325458" y="1299730"/>
            <a:ext cx="332142" cy="4329144"/>
            <a:chOff x="285472" y="1280010"/>
            <a:chExt cx="332142" cy="4329144"/>
          </a:xfrm>
        </p:grpSpPr>
        <p:sp>
          <p:nvSpPr>
            <p:cNvPr id="53" name="TextBox 52"/>
            <p:cNvSpPr txBox="1"/>
            <p:nvPr/>
          </p:nvSpPr>
          <p:spPr>
            <a:xfrm>
              <a:off x="285472" y="5239822"/>
              <a:ext cx="324128" cy="369332"/>
            </a:xfrm>
            <a:prstGeom prst="rect">
              <a:avLst/>
            </a:prstGeom>
            <a:noFill/>
          </p:spPr>
          <p:txBody>
            <a:bodyPr wrap="none" rtlCol="0">
              <a:spAutoFit/>
            </a:bodyPr>
            <a:lstStyle/>
            <a:p>
              <a:r>
                <a:rPr lang="en-US" b="1" dirty="0">
                  <a:solidFill>
                    <a:sysClr val="windowText" lastClr="000000"/>
                  </a:solidFill>
                </a:rPr>
                <a:t>A</a:t>
              </a:r>
            </a:p>
          </p:txBody>
        </p:sp>
        <p:sp>
          <p:nvSpPr>
            <p:cNvPr id="54" name="TextBox 53"/>
            <p:cNvSpPr txBox="1"/>
            <p:nvPr/>
          </p:nvSpPr>
          <p:spPr>
            <a:xfrm>
              <a:off x="285472" y="4738569"/>
              <a:ext cx="324128" cy="369332"/>
            </a:xfrm>
            <a:prstGeom prst="rect">
              <a:avLst/>
            </a:prstGeom>
            <a:noFill/>
          </p:spPr>
          <p:txBody>
            <a:bodyPr wrap="none" rtlCol="0">
              <a:spAutoFit/>
            </a:bodyPr>
            <a:lstStyle/>
            <a:p>
              <a:r>
                <a:rPr lang="en-US" b="1" dirty="0">
                  <a:solidFill>
                    <a:sysClr val="windowText" lastClr="000000"/>
                  </a:solidFill>
                </a:rPr>
                <a:t>B</a:t>
              </a:r>
            </a:p>
          </p:txBody>
        </p:sp>
        <p:sp>
          <p:nvSpPr>
            <p:cNvPr id="55" name="TextBox 54"/>
            <p:cNvSpPr txBox="1"/>
            <p:nvPr/>
          </p:nvSpPr>
          <p:spPr>
            <a:xfrm>
              <a:off x="285472" y="4172331"/>
              <a:ext cx="306494" cy="369332"/>
            </a:xfrm>
            <a:prstGeom prst="rect">
              <a:avLst/>
            </a:prstGeom>
            <a:noFill/>
          </p:spPr>
          <p:txBody>
            <a:bodyPr wrap="none" rtlCol="0">
              <a:spAutoFit/>
            </a:bodyPr>
            <a:lstStyle/>
            <a:p>
              <a:r>
                <a:rPr lang="en-US" b="1" dirty="0">
                  <a:solidFill>
                    <a:sysClr val="windowText" lastClr="000000"/>
                  </a:solidFill>
                </a:rPr>
                <a:t>C</a:t>
              </a:r>
            </a:p>
          </p:txBody>
        </p:sp>
        <p:sp>
          <p:nvSpPr>
            <p:cNvPr id="56" name="TextBox 55"/>
            <p:cNvSpPr txBox="1"/>
            <p:nvPr/>
          </p:nvSpPr>
          <p:spPr>
            <a:xfrm>
              <a:off x="285472" y="3617186"/>
              <a:ext cx="330540" cy="369332"/>
            </a:xfrm>
            <a:prstGeom prst="rect">
              <a:avLst/>
            </a:prstGeom>
            <a:noFill/>
          </p:spPr>
          <p:txBody>
            <a:bodyPr wrap="none" rtlCol="0">
              <a:spAutoFit/>
            </a:bodyPr>
            <a:lstStyle/>
            <a:p>
              <a:r>
                <a:rPr lang="en-US" b="1" dirty="0">
                  <a:solidFill>
                    <a:sysClr val="windowText" lastClr="000000"/>
                  </a:solidFill>
                </a:rPr>
                <a:t>D</a:t>
              </a:r>
            </a:p>
          </p:txBody>
        </p:sp>
        <p:sp>
          <p:nvSpPr>
            <p:cNvPr id="57" name="TextBox 56"/>
            <p:cNvSpPr txBox="1"/>
            <p:nvPr/>
          </p:nvSpPr>
          <p:spPr>
            <a:xfrm>
              <a:off x="285472" y="3119865"/>
              <a:ext cx="296876" cy="369332"/>
            </a:xfrm>
            <a:prstGeom prst="rect">
              <a:avLst/>
            </a:prstGeom>
            <a:noFill/>
          </p:spPr>
          <p:txBody>
            <a:bodyPr wrap="none" rtlCol="0">
              <a:spAutoFit/>
            </a:bodyPr>
            <a:lstStyle/>
            <a:p>
              <a:r>
                <a:rPr lang="en-US" b="1" dirty="0">
                  <a:solidFill>
                    <a:sysClr val="windowText" lastClr="000000"/>
                  </a:solidFill>
                </a:rPr>
                <a:t>E</a:t>
              </a:r>
            </a:p>
          </p:txBody>
        </p:sp>
        <p:sp>
          <p:nvSpPr>
            <p:cNvPr id="58" name="TextBox 57"/>
            <p:cNvSpPr txBox="1"/>
            <p:nvPr/>
          </p:nvSpPr>
          <p:spPr>
            <a:xfrm>
              <a:off x="285472" y="2516940"/>
              <a:ext cx="290464" cy="369332"/>
            </a:xfrm>
            <a:prstGeom prst="rect">
              <a:avLst/>
            </a:prstGeom>
            <a:noFill/>
          </p:spPr>
          <p:txBody>
            <a:bodyPr wrap="none" rtlCol="0">
              <a:spAutoFit/>
            </a:bodyPr>
            <a:lstStyle/>
            <a:p>
              <a:r>
                <a:rPr lang="en-US" b="1" dirty="0">
                  <a:solidFill>
                    <a:sysClr val="windowText" lastClr="000000"/>
                  </a:solidFill>
                </a:rPr>
                <a:t>F</a:t>
              </a:r>
            </a:p>
          </p:txBody>
        </p:sp>
        <p:sp>
          <p:nvSpPr>
            <p:cNvPr id="59" name="TextBox 58"/>
            <p:cNvSpPr txBox="1"/>
            <p:nvPr/>
          </p:nvSpPr>
          <p:spPr>
            <a:xfrm>
              <a:off x="285472" y="1934405"/>
              <a:ext cx="332142" cy="369332"/>
            </a:xfrm>
            <a:prstGeom prst="rect">
              <a:avLst/>
            </a:prstGeom>
            <a:noFill/>
          </p:spPr>
          <p:txBody>
            <a:bodyPr wrap="none" rtlCol="0">
              <a:spAutoFit/>
            </a:bodyPr>
            <a:lstStyle/>
            <a:p>
              <a:r>
                <a:rPr lang="en-US" b="1" dirty="0">
                  <a:solidFill>
                    <a:sysClr val="windowText" lastClr="000000"/>
                  </a:solidFill>
                </a:rPr>
                <a:t>G</a:t>
              </a:r>
            </a:p>
          </p:txBody>
        </p:sp>
        <p:sp>
          <p:nvSpPr>
            <p:cNvPr id="60" name="TextBox 59"/>
            <p:cNvSpPr txBox="1"/>
            <p:nvPr/>
          </p:nvSpPr>
          <p:spPr>
            <a:xfrm>
              <a:off x="285472" y="1280010"/>
              <a:ext cx="330540" cy="369332"/>
            </a:xfrm>
            <a:prstGeom prst="rect">
              <a:avLst/>
            </a:prstGeom>
            <a:noFill/>
          </p:spPr>
          <p:txBody>
            <a:bodyPr wrap="none" rtlCol="0">
              <a:spAutoFit/>
            </a:bodyPr>
            <a:lstStyle/>
            <a:p>
              <a:r>
                <a:rPr lang="en-US" b="1" dirty="0">
                  <a:solidFill>
                    <a:sysClr val="windowText" lastClr="000000"/>
                  </a:solidFill>
                </a:rPr>
                <a:t>H</a:t>
              </a:r>
            </a:p>
          </p:txBody>
        </p:sp>
      </p:grpSp>
      <p:sp>
        <p:nvSpPr>
          <p:cNvPr id="48"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Target Load</a:t>
            </a:r>
            <a:endParaRPr lang="en-US" dirty="0"/>
          </a:p>
        </p:txBody>
      </p:sp>
      <p:cxnSp>
        <p:nvCxnSpPr>
          <p:cNvPr id="49" name="Straight Connector 48"/>
          <p:cNvCxnSpPr/>
          <p:nvPr/>
        </p:nvCxnSpPr>
        <p:spPr bwMode="auto">
          <a:xfrm flipH="1">
            <a:off x="5235302" y="1524001"/>
            <a:ext cx="22498" cy="4114207"/>
          </a:xfrm>
          <a:prstGeom prst="line">
            <a:avLst/>
          </a:prstGeom>
          <a:solidFill>
            <a:schemeClr val="tx1"/>
          </a:solidFill>
          <a:ln w="25400" cap="flat" cmpd="sng" algn="ctr">
            <a:solidFill>
              <a:schemeClr val="tx2"/>
            </a:solidFill>
            <a:prstDash val="solid"/>
            <a:round/>
            <a:headEnd type="none" w="med" len="med"/>
            <a:tailEnd type="none" w="med" len="med"/>
          </a:ln>
          <a:effectLst/>
        </p:spPr>
      </p:cxnSp>
      <p:sp>
        <p:nvSpPr>
          <p:cNvPr id="50" name="TextBox 49"/>
          <p:cNvSpPr txBox="1"/>
          <p:nvPr/>
        </p:nvSpPr>
        <p:spPr>
          <a:xfrm>
            <a:off x="5353412" y="5099912"/>
            <a:ext cx="2536099" cy="369332"/>
          </a:xfrm>
          <a:prstGeom prst="rect">
            <a:avLst/>
          </a:prstGeom>
          <a:noFill/>
        </p:spPr>
        <p:txBody>
          <a:bodyPr wrap="square" rtlCol="0">
            <a:spAutoFit/>
          </a:bodyPr>
          <a:lstStyle/>
          <a:p>
            <a:pPr defTabSz="457200"/>
            <a:r>
              <a:rPr lang="en-US" b="1" dirty="0">
                <a:solidFill>
                  <a:schemeClr val="tx2"/>
                </a:solidFill>
              </a:rPr>
              <a:t>Target Load</a:t>
            </a:r>
          </a:p>
        </p:txBody>
      </p:sp>
    </p:spTree>
    <p:extLst>
      <p:ext uri="{BB962C8B-B14F-4D97-AF65-F5344CB8AC3E}">
        <p14:creationId xmlns:p14="http://schemas.microsoft.com/office/powerpoint/2010/main" val="259524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Critical Loads for U.S. Ecosystems</a:t>
            </a:r>
          </a:p>
        </p:txBody>
      </p:sp>
      <p:sp>
        <p:nvSpPr>
          <p:cNvPr id="4" name="Content Placeholder 3"/>
          <p:cNvSpPr>
            <a:spLocks noGrp="1"/>
          </p:cNvSpPr>
          <p:nvPr>
            <p:ph idx="1"/>
          </p:nvPr>
        </p:nvSpPr>
        <p:spPr>
          <a:xfrm>
            <a:off x="838200" y="1551305"/>
            <a:ext cx="10515600" cy="517525"/>
          </a:xfrm>
        </p:spPr>
        <p:txBody>
          <a:bodyPr/>
          <a:lstStyle/>
          <a:p>
            <a:r>
              <a:rPr lang="en-US" dirty="0"/>
              <a:t>From NADP-CLAD National Critical Load Database (NCLD) v3.0</a:t>
            </a:r>
          </a:p>
        </p:txBody>
      </p:sp>
      <p:sp>
        <p:nvSpPr>
          <p:cNvPr id="13" name="Oval 12"/>
          <p:cNvSpPr/>
          <p:nvPr/>
        </p:nvSpPr>
        <p:spPr>
          <a:xfrm>
            <a:off x="2777490" y="2583180"/>
            <a:ext cx="2526030" cy="54864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77490" y="3301839"/>
            <a:ext cx="2526030" cy="54864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777490" y="4170519"/>
            <a:ext cx="2526030" cy="54864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38200" y="2368956"/>
            <a:ext cx="10780848" cy="2963045"/>
          </a:xfrm>
          <a:prstGeom prst="rect">
            <a:avLst/>
          </a:prstGeom>
        </p:spPr>
      </p:pic>
    </p:spTree>
    <p:extLst>
      <p:ext uri="{BB962C8B-B14F-4D97-AF65-F5344CB8AC3E}">
        <p14:creationId xmlns:p14="http://schemas.microsoft.com/office/powerpoint/2010/main" val="117148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Load Definition</a:t>
            </a:r>
          </a:p>
        </p:txBody>
      </p:sp>
      <p:sp>
        <p:nvSpPr>
          <p:cNvPr id="3" name="Content Placeholder 2"/>
          <p:cNvSpPr>
            <a:spLocks noGrp="1"/>
          </p:cNvSpPr>
          <p:nvPr>
            <p:ph idx="1"/>
          </p:nvPr>
        </p:nvSpPr>
        <p:spPr/>
        <p:txBody>
          <a:bodyPr>
            <a:normAutofit fontScale="92500" lnSpcReduction="10000"/>
          </a:bodyPr>
          <a:lstStyle/>
          <a:p>
            <a:r>
              <a:rPr lang="en-US" dirty="0"/>
              <a:t>The deposition load that is selected or determined to provide a level of protection for or recovery of sensitive ecosystem components based on time frame for resource protection, feasibility of emissions reductions, and/or other considerations. </a:t>
            </a:r>
          </a:p>
          <a:p>
            <a:endParaRPr lang="en-US" dirty="0"/>
          </a:p>
          <a:p>
            <a:pPr marL="0" indent="0">
              <a:buNone/>
            </a:pPr>
            <a:r>
              <a:rPr lang="en-US" dirty="0"/>
              <a:t>Target loads can be determined through management or policy considerations, or by using dynamic process-based models that calculate the deposition load that leads to a desired chemical or biological state of an ecosystem in a given future year (</a:t>
            </a:r>
            <a:r>
              <a:rPr lang="en-US" dirty="0" err="1"/>
              <a:t>Posch</a:t>
            </a:r>
            <a:r>
              <a:rPr lang="en-US" dirty="0"/>
              <a:t> et al. 2003). The target load may be set higher or lower than or equal to the critical load. Target load has sometimes been referred to as “dynamic critical load.” </a:t>
            </a:r>
          </a:p>
        </p:txBody>
      </p:sp>
    </p:spTree>
    <p:extLst>
      <p:ext uri="{BB962C8B-B14F-4D97-AF65-F5344CB8AC3E}">
        <p14:creationId xmlns:p14="http://schemas.microsoft.com/office/powerpoint/2010/main" val="3028242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7784224" cy="1143000"/>
          </a:xfrm>
        </p:spPr>
        <p:txBody>
          <a:bodyPr/>
          <a:lstStyle/>
          <a:p>
            <a:pPr algn="ctr"/>
            <a:r>
              <a:rPr lang="en-US" sz="4000" dirty="0">
                <a:effectLst>
                  <a:reflection stA="0" endPos="45500" dir="5400000" sy="-100000" algn="bl" rotWithShape="0"/>
                </a:effectLst>
                <a:latin typeface="Calibri" panose="020F0502020204030204" pitchFamily="34" charset="0"/>
              </a:rPr>
              <a:t>Critical Loads and Target Loads</a:t>
            </a:r>
          </a:p>
        </p:txBody>
      </p:sp>
      <p:sp>
        <p:nvSpPr>
          <p:cNvPr id="3" name="Content Placeholder 2"/>
          <p:cNvSpPr>
            <a:spLocks noGrp="1"/>
          </p:cNvSpPr>
          <p:nvPr>
            <p:ph sz="quarter" idx="4294967295"/>
          </p:nvPr>
        </p:nvSpPr>
        <p:spPr>
          <a:xfrm>
            <a:off x="1752600" y="1447800"/>
            <a:ext cx="4800600" cy="4648200"/>
          </a:xfrm>
          <a:prstGeom prst="rect">
            <a:avLst/>
          </a:prstGeom>
        </p:spPr>
        <p:txBody>
          <a:bodyPr>
            <a:normAutofit/>
          </a:bodyPr>
          <a:lstStyle/>
          <a:p>
            <a:pPr>
              <a:buFont typeface="Arial" pitchFamily="34" charset="0"/>
              <a:buChar char="•"/>
            </a:pPr>
            <a:r>
              <a:rPr lang="en-US" sz="2000" dirty="0">
                <a:latin typeface="Calibri" panose="020F0502020204030204" pitchFamily="34" charset="0"/>
              </a:rPr>
              <a:t>A critical load is based on studies or modeling and is the amount of pollution below which harmful environmental effects are not expected to occur. (Science-based)</a:t>
            </a:r>
          </a:p>
          <a:p>
            <a:pPr marL="45720" indent="0">
              <a:buNone/>
            </a:pPr>
            <a:endParaRPr lang="en-US" sz="2000" dirty="0">
              <a:latin typeface="Calibri" panose="020F0502020204030204" pitchFamily="34" charset="0"/>
            </a:endParaRPr>
          </a:p>
          <a:p>
            <a:pPr>
              <a:buFont typeface="Arial" pitchFamily="34" charset="0"/>
              <a:buChar char="•"/>
            </a:pPr>
            <a:r>
              <a:rPr lang="en-US" sz="2000" dirty="0">
                <a:latin typeface="Calibri" panose="020F0502020204030204" pitchFamily="34" charset="0"/>
              </a:rPr>
              <a:t>A target load identifies an acceptable amount of pollution and is based on policy, economic, temporal, or other considerations.  A target load may be higher or lower than a critical load. (Management decision)                                                               </a:t>
            </a:r>
          </a:p>
        </p:txBody>
      </p:sp>
      <p:pic>
        <p:nvPicPr>
          <p:cNvPr id="7" name="Picture 6" descr="arrow-4c-shade-lg.gif"/>
          <p:cNvPicPr>
            <a:picLocks noChangeAspect="1"/>
          </p:cNvPicPr>
          <p:nvPr/>
        </p:nvPicPr>
        <p:blipFill>
          <a:blip r:embed="rId2" cstate="print"/>
          <a:stretch>
            <a:fillRect/>
          </a:stretch>
        </p:blipFill>
        <p:spPr>
          <a:xfrm>
            <a:off x="9954769" y="5897880"/>
            <a:ext cx="633249" cy="816188"/>
          </a:xfrm>
          <a:prstGeom prst="rect">
            <a:avLst/>
          </a:prstGeom>
        </p:spPr>
      </p:pic>
      <p:pic>
        <p:nvPicPr>
          <p:cNvPr id="1039" name="Picture 15" descr="C:\Users\tgcummings\AppData\Local\Microsoft\Windows\Temporary Internet Files\Content.IE5\UYUUD74D\MC9102172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1634332"/>
            <a:ext cx="3571833" cy="347106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254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2755900" y="779463"/>
            <a:ext cx="7912100" cy="57912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5" name="Line 3"/>
          <p:cNvSpPr>
            <a:spLocks noChangeShapeType="1"/>
          </p:cNvSpPr>
          <p:nvPr/>
        </p:nvSpPr>
        <p:spPr bwMode="auto">
          <a:xfrm flipH="1">
            <a:off x="3657600" y="762001"/>
            <a:ext cx="0" cy="4157663"/>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3076" name="Line 4"/>
          <p:cNvSpPr>
            <a:spLocks noChangeShapeType="1"/>
          </p:cNvSpPr>
          <p:nvPr/>
        </p:nvSpPr>
        <p:spPr bwMode="auto">
          <a:xfrm>
            <a:off x="3657600" y="4953000"/>
            <a:ext cx="6629400" cy="0"/>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p>
            <a:endParaRPr lang="en-US"/>
          </a:p>
        </p:txBody>
      </p:sp>
      <p:sp>
        <p:nvSpPr>
          <p:cNvPr id="3077" name="Text Box 5"/>
          <p:cNvSpPr txBox="1">
            <a:spLocks noChangeArrowheads="1"/>
          </p:cNvSpPr>
          <p:nvPr/>
        </p:nvSpPr>
        <p:spPr bwMode="auto">
          <a:xfrm rot="-5400000">
            <a:off x="1487488" y="2471738"/>
            <a:ext cx="2906712" cy="366712"/>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1200"/>
              </a:spcBef>
              <a:buNone/>
            </a:pPr>
            <a:r>
              <a:rPr lang="en-US" altLang="en-US" sz="1800" b="1">
                <a:solidFill>
                  <a:srgbClr val="000000"/>
                </a:solidFill>
              </a:rPr>
              <a:t>N Load (kg/ ha /yr)- wet</a:t>
            </a:r>
            <a:endParaRPr lang="en-US" altLang="en-US" sz="1800">
              <a:latin typeface="Gill Sans" pitchFamily="34" charset="0"/>
            </a:endParaRPr>
          </a:p>
        </p:txBody>
      </p:sp>
      <p:sp>
        <p:nvSpPr>
          <p:cNvPr id="3078" name="Text Box 6"/>
          <p:cNvSpPr txBox="1">
            <a:spLocks noChangeArrowheads="1"/>
          </p:cNvSpPr>
          <p:nvPr/>
        </p:nvSpPr>
        <p:spPr bwMode="auto">
          <a:xfrm>
            <a:off x="2895600" y="5181600"/>
            <a:ext cx="1752600" cy="4572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rPr>
              <a:t>Changes in soil &amp; water chemistry</a:t>
            </a:r>
            <a:endParaRPr lang="en-US" altLang="en-US" sz="1200">
              <a:latin typeface="Gill Sans" pitchFamily="34" charset="0"/>
            </a:endParaRPr>
          </a:p>
        </p:txBody>
      </p:sp>
      <p:sp>
        <p:nvSpPr>
          <p:cNvPr id="3079" name="Line 7"/>
          <p:cNvSpPr>
            <a:spLocks noChangeShapeType="1"/>
          </p:cNvSpPr>
          <p:nvPr/>
        </p:nvSpPr>
        <p:spPr bwMode="auto">
          <a:xfrm flipV="1">
            <a:off x="3676650" y="2971801"/>
            <a:ext cx="3714750" cy="19161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 name="Text Box 8"/>
          <p:cNvSpPr txBox="1">
            <a:spLocks noChangeArrowheads="1"/>
          </p:cNvSpPr>
          <p:nvPr/>
        </p:nvSpPr>
        <p:spPr bwMode="auto">
          <a:xfrm>
            <a:off x="7391400" y="5029201"/>
            <a:ext cx="1600200" cy="646331"/>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rPr>
              <a:t>Effects on aquatic animals (episodic acidification)</a:t>
            </a:r>
            <a:endParaRPr lang="en-US" altLang="en-US" sz="1200">
              <a:latin typeface="Gill Sans" pitchFamily="34" charset="0"/>
            </a:endParaRPr>
          </a:p>
        </p:txBody>
      </p:sp>
      <p:sp>
        <p:nvSpPr>
          <p:cNvPr id="3081" name="Text Box 9"/>
          <p:cNvSpPr txBox="1">
            <a:spLocks noChangeArrowheads="1"/>
          </p:cNvSpPr>
          <p:nvPr/>
        </p:nvSpPr>
        <p:spPr bwMode="auto">
          <a:xfrm>
            <a:off x="7772400" y="5791201"/>
            <a:ext cx="2247900" cy="646331"/>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rPr>
              <a:t>Lethal effects on fish, other aquatic animals (chronic acidification)</a:t>
            </a:r>
            <a:endParaRPr lang="en-US" altLang="en-US" sz="1200">
              <a:latin typeface="Gill Sans" pitchFamily="34" charset="0"/>
            </a:endParaRPr>
          </a:p>
        </p:txBody>
      </p:sp>
      <p:pic>
        <p:nvPicPr>
          <p:cNvPr id="3082" name="Picture 10" descr="cystelli"/>
          <p:cNvPicPr>
            <a:picLocks noChangeAspect="1" noChangeArrowheads="1"/>
          </p:cNvPicPr>
          <p:nvPr/>
        </p:nvPicPr>
        <p:blipFill>
          <a:blip r:embed="rId4" cstate="print">
            <a:extLst>
              <a:ext uri="{28A0092B-C50C-407E-A947-70E740481C1C}">
                <a14:useLocalDpi xmlns:a14="http://schemas.microsoft.com/office/drawing/2010/main" val="0"/>
              </a:ext>
            </a:extLst>
          </a:blip>
          <a:srcRect l="8649" r="12793"/>
          <a:stretch>
            <a:fillRect/>
          </a:stretch>
        </p:blipFill>
        <p:spPr bwMode="auto">
          <a:xfrm>
            <a:off x="4267200" y="35052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soilprofile"/>
          <p:cNvPicPr>
            <a:picLocks noChangeAspect="1" noChangeArrowheads="1"/>
          </p:cNvPicPr>
          <p:nvPr/>
        </p:nvPicPr>
        <p:blipFill>
          <a:blip r:embed="rId5">
            <a:extLst>
              <a:ext uri="{28A0092B-C50C-407E-A947-70E740481C1C}">
                <a14:useLocalDpi xmlns:a14="http://schemas.microsoft.com/office/drawing/2010/main" val="0"/>
              </a:ext>
            </a:extLst>
          </a:blip>
          <a:srcRect l="23093"/>
          <a:stretch>
            <a:fillRect/>
          </a:stretch>
        </p:blipFill>
        <p:spPr bwMode="auto">
          <a:xfrm>
            <a:off x="3733800" y="3657600"/>
            <a:ext cx="628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12"/>
          <p:cNvSpPr txBox="1">
            <a:spLocks noChangeArrowheads="1"/>
          </p:cNvSpPr>
          <p:nvPr/>
        </p:nvSpPr>
        <p:spPr bwMode="auto">
          <a:xfrm>
            <a:off x="1752601" y="4419601"/>
            <a:ext cx="1152525" cy="81756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Natural background N deposition</a:t>
            </a:r>
          </a:p>
        </p:txBody>
      </p:sp>
      <p:sp>
        <p:nvSpPr>
          <p:cNvPr id="3085" name="Text Box 13"/>
          <p:cNvSpPr txBox="1">
            <a:spLocks noChangeArrowheads="1"/>
          </p:cNvSpPr>
          <p:nvPr/>
        </p:nvSpPr>
        <p:spPr bwMode="auto">
          <a:xfrm>
            <a:off x="1676401" y="2286001"/>
            <a:ext cx="1152525" cy="81756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Current N deposition in Rocky Mountain NP</a:t>
            </a:r>
          </a:p>
        </p:txBody>
      </p:sp>
      <p:sp>
        <p:nvSpPr>
          <p:cNvPr id="3086" name="Line 14"/>
          <p:cNvSpPr>
            <a:spLocks noChangeShapeType="1"/>
          </p:cNvSpPr>
          <p:nvPr/>
        </p:nvSpPr>
        <p:spPr bwMode="auto">
          <a:xfrm flipV="1">
            <a:off x="3408364" y="3929063"/>
            <a:ext cx="2073275"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Text Box 15"/>
          <p:cNvSpPr txBox="1">
            <a:spLocks noChangeArrowheads="1"/>
          </p:cNvSpPr>
          <p:nvPr/>
        </p:nvSpPr>
        <p:spPr bwMode="auto">
          <a:xfrm>
            <a:off x="4648200" y="5181600"/>
            <a:ext cx="1447800" cy="4572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Surface water N saturation</a:t>
            </a:r>
          </a:p>
        </p:txBody>
      </p:sp>
      <p:graphicFrame>
        <p:nvGraphicFramePr>
          <p:cNvPr id="3088" name="Object 16"/>
          <p:cNvGraphicFramePr>
            <a:graphicFrameLocks noChangeAspect="1"/>
          </p:cNvGraphicFramePr>
          <p:nvPr/>
        </p:nvGraphicFramePr>
        <p:xfrm>
          <a:off x="5105400" y="3048001"/>
          <a:ext cx="990600" cy="798513"/>
        </p:xfrm>
        <a:graphic>
          <a:graphicData uri="http://schemas.openxmlformats.org/presentationml/2006/ole">
            <mc:AlternateContent xmlns:mc="http://schemas.openxmlformats.org/markup-compatibility/2006">
              <mc:Choice xmlns:v="urn:schemas-microsoft-com:vml" Requires="v">
                <p:oleObj spid="_x0000_s3160" name="Photo Editor Photo" r:id="rId6" imgW="4563112" imgH="3666667" progId="MSPhotoEd.3">
                  <p:embed/>
                </p:oleObj>
              </mc:Choice>
              <mc:Fallback>
                <p:oleObj name="Photo Editor Photo" r:id="rId6" imgW="4563112" imgH="366666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048001"/>
                        <a:ext cx="9906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9" name="Line 17"/>
          <p:cNvSpPr>
            <a:spLocks noChangeShapeType="1"/>
          </p:cNvSpPr>
          <p:nvPr/>
        </p:nvSpPr>
        <p:spPr bwMode="auto">
          <a:xfrm flipV="1">
            <a:off x="7391400" y="1371600"/>
            <a:ext cx="2819400" cy="1600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90" name="Picture 18" descr="Wilderness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1219201"/>
            <a:ext cx="11874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Text Box 19"/>
          <p:cNvSpPr txBox="1">
            <a:spLocks noChangeArrowheads="1"/>
          </p:cNvSpPr>
          <p:nvPr/>
        </p:nvSpPr>
        <p:spPr bwMode="auto">
          <a:xfrm>
            <a:off x="1676400" y="228601"/>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chemeClr val="bg1"/>
                </a:solidFill>
              </a:rPr>
              <a:t>Rocky Mountain National Park: Continuum of Impacts to Ecological Health</a:t>
            </a:r>
            <a:r>
              <a:rPr lang="en-US" altLang="en-US" sz="1800"/>
              <a:t> </a:t>
            </a:r>
          </a:p>
        </p:txBody>
      </p:sp>
      <p:sp>
        <p:nvSpPr>
          <p:cNvPr id="3092" name="Text Box 20"/>
          <p:cNvSpPr txBox="1">
            <a:spLocks noChangeArrowheads="1"/>
          </p:cNvSpPr>
          <p:nvPr/>
        </p:nvSpPr>
        <p:spPr bwMode="auto">
          <a:xfrm>
            <a:off x="6096000" y="5181600"/>
            <a:ext cx="1295400" cy="4572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rPr>
              <a:t>Changes in tree chemistry</a:t>
            </a:r>
            <a:endParaRPr lang="en-US" altLang="en-US" sz="1200">
              <a:latin typeface="Gill Sans" pitchFamily="34" charset="0"/>
            </a:endParaRPr>
          </a:p>
        </p:txBody>
      </p:sp>
      <p:sp>
        <p:nvSpPr>
          <p:cNvPr id="3093" name="Rectangle 21"/>
          <p:cNvSpPr>
            <a:spLocks noChangeArrowheads="1"/>
          </p:cNvSpPr>
          <p:nvPr/>
        </p:nvSpPr>
        <p:spPr bwMode="auto">
          <a:xfrm>
            <a:off x="6019800" y="5181600"/>
            <a:ext cx="1295400" cy="4572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4" name="Text Box 22"/>
          <p:cNvSpPr txBox="1">
            <a:spLocks noChangeArrowheads="1"/>
          </p:cNvSpPr>
          <p:nvPr/>
        </p:nvSpPr>
        <p:spPr bwMode="auto">
          <a:xfrm>
            <a:off x="6248400" y="5791200"/>
            <a:ext cx="1676400" cy="4572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rPr>
              <a:t>Change in alpine </a:t>
            </a:r>
          </a:p>
          <a:p>
            <a:pPr>
              <a:spcBef>
                <a:spcPct val="0"/>
              </a:spcBef>
              <a:buFontTx/>
              <a:buNone/>
            </a:pPr>
            <a:r>
              <a:rPr lang="en-US" altLang="en-US" sz="1200" b="1">
                <a:solidFill>
                  <a:srgbClr val="000000"/>
                </a:solidFill>
              </a:rPr>
              <a:t>plant species </a:t>
            </a:r>
            <a:endParaRPr lang="en-US" altLang="en-US" sz="1200">
              <a:latin typeface="Gill Sans" pitchFamily="34" charset="0"/>
            </a:endParaRPr>
          </a:p>
        </p:txBody>
      </p:sp>
      <p:sp>
        <p:nvSpPr>
          <p:cNvPr id="3095" name="Text Box 23"/>
          <p:cNvSpPr txBox="1">
            <a:spLocks noChangeArrowheads="1"/>
          </p:cNvSpPr>
          <p:nvPr/>
        </p:nvSpPr>
        <p:spPr bwMode="auto">
          <a:xfrm>
            <a:off x="3886200" y="5715000"/>
            <a:ext cx="1981200" cy="5334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000000"/>
                </a:solidFill>
              </a:rPr>
              <a:t>Change in aquatic plant species composition</a:t>
            </a:r>
            <a:endParaRPr lang="en-US" altLang="en-US" sz="1200">
              <a:latin typeface="Gill Sans" pitchFamily="34" charset="0"/>
            </a:endParaRPr>
          </a:p>
        </p:txBody>
      </p:sp>
      <p:sp>
        <p:nvSpPr>
          <p:cNvPr id="3096" name="Rectangle 24"/>
          <p:cNvSpPr>
            <a:spLocks noChangeArrowheads="1"/>
          </p:cNvSpPr>
          <p:nvPr/>
        </p:nvSpPr>
        <p:spPr bwMode="auto">
          <a:xfrm>
            <a:off x="2895600" y="5181600"/>
            <a:ext cx="1524000" cy="4572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7" name="Rectangle 25"/>
          <p:cNvSpPr>
            <a:spLocks noChangeArrowheads="1"/>
          </p:cNvSpPr>
          <p:nvPr/>
        </p:nvSpPr>
        <p:spPr bwMode="auto">
          <a:xfrm>
            <a:off x="3886200" y="5715000"/>
            <a:ext cx="1828800" cy="4572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8" name="Rectangle 26"/>
          <p:cNvSpPr>
            <a:spLocks noChangeArrowheads="1"/>
          </p:cNvSpPr>
          <p:nvPr/>
        </p:nvSpPr>
        <p:spPr bwMode="auto">
          <a:xfrm>
            <a:off x="4572000" y="5181600"/>
            <a:ext cx="1371600" cy="4572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99" name="Rectangle 27"/>
          <p:cNvSpPr>
            <a:spLocks noChangeArrowheads="1"/>
          </p:cNvSpPr>
          <p:nvPr/>
        </p:nvSpPr>
        <p:spPr bwMode="auto">
          <a:xfrm>
            <a:off x="6172200" y="5791200"/>
            <a:ext cx="1447800" cy="4572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00" name="Rectangle 28"/>
          <p:cNvSpPr>
            <a:spLocks noChangeArrowheads="1"/>
          </p:cNvSpPr>
          <p:nvPr/>
        </p:nvSpPr>
        <p:spPr bwMode="auto">
          <a:xfrm>
            <a:off x="7696200" y="5791200"/>
            <a:ext cx="2209800" cy="685800"/>
          </a:xfrm>
          <a:prstGeom prst="rect">
            <a:avLst/>
          </a:prstGeom>
          <a:noFill/>
          <a:ln w="28575" cap="rnd">
            <a:solidFill>
              <a:schemeClr val="accent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01" name="Rectangle 29"/>
          <p:cNvSpPr>
            <a:spLocks noChangeArrowheads="1"/>
          </p:cNvSpPr>
          <p:nvPr/>
        </p:nvSpPr>
        <p:spPr bwMode="auto">
          <a:xfrm>
            <a:off x="7391400" y="5029200"/>
            <a:ext cx="1524000" cy="685800"/>
          </a:xfrm>
          <a:prstGeom prst="rect">
            <a:avLst/>
          </a:prstGeom>
          <a:noFill/>
          <a:ln w="28575" cap="rnd">
            <a:solidFill>
              <a:schemeClr val="accent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102" name="Picture 30" descr="196deadtrees"/>
          <p:cNvPicPr>
            <a:picLocks noChangeAspect="1" noChangeArrowheads="1"/>
          </p:cNvPicPr>
          <p:nvPr/>
        </p:nvPicPr>
        <p:blipFill>
          <a:blip r:embed="rId9">
            <a:extLst>
              <a:ext uri="{28A0092B-C50C-407E-A947-70E740481C1C}">
                <a14:useLocalDpi xmlns:a14="http://schemas.microsoft.com/office/drawing/2010/main" val="0"/>
              </a:ext>
            </a:extLst>
          </a:blip>
          <a:srcRect l="14192" t="21622" r="12004" b="29730"/>
          <a:stretch>
            <a:fillRect/>
          </a:stretch>
        </p:blipFill>
        <p:spPr bwMode="auto">
          <a:xfrm>
            <a:off x="9067800" y="762000"/>
            <a:ext cx="106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31" descr="brooktroutmales1%20cop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17526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32" descr="alpdiv"/>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1" y="1981200"/>
            <a:ext cx="7604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33" descr="trees"/>
          <p:cNvPicPr>
            <a:picLocks noChangeAspect="1" noChangeArrowheads="1"/>
          </p:cNvPicPr>
          <p:nvPr/>
        </p:nvPicPr>
        <p:blipFill>
          <a:blip r:embed="rId12">
            <a:extLst>
              <a:ext uri="{28A0092B-C50C-407E-A947-70E740481C1C}">
                <a14:useLocalDpi xmlns:a14="http://schemas.microsoft.com/office/drawing/2010/main" val="0"/>
              </a:ext>
            </a:extLst>
          </a:blip>
          <a:srcRect l="41508"/>
          <a:stretch>
            <a:fillRect/>
          </a:stretch>
        </p:blipFill>
        <p:spPr bwMode="auto">
          <a:xfrm>
            <a:off x="6019800" y="2590800"/>
            <a:ext cx="839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Line 34"/>
          <p:cNvSpPr>
            <a:spLocks noChangeShapeType="1"/>
          </p:cNvSpPr>
          <p:nvPr/>
        </p:nvSpPr>
        <p:spPr bwMode="auto">
          <a:xfrm>
            <a:off x="3598863" y="2890838"/>
            <a:ext cx="3879850"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Rectangle 35"/>
          <p:cNvSpPr>
            <a:spLocks noChangeArrowheads="1"/>
          </p:cNvSpPr>
          <p:nvPr/>
        </p:nvSpPr>
        <p:spPr bwMode="auto">
          <a:xfrm>
            <a:off x="8991600" y="5029200"/>
            <a:ext cx="1447800" cy="685800"/>
          </a:xfrm>
          <a:prstGeom prst="rect">
            <a:avLst/>
          </a:prstGeom>
          <a:noFill/>
          <a:ln w="28575" cap="rnd">
            <a:solidFill>
              <a:schemeClr val="accent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08" name="Text Box 36"/>
          <p:cNvSpPr txBox="1">
            <a:spLocks noChangeArrowheads="1"/>
          </p:cNvSpPr>
          <p:nvPr/>
        </p:nvSpPr>
        <p:spPr bwMode="auto">
          <a:xfrm>
            <a:off x="8991600" y="5105400"/>
            <a:ext cx="1447800" cy="457200"/>
          </a:xfrm>
          <a:prstGeom prst="rect">
            <a:avLst/>
          </a:prstGeom>
          <a:noFill/>
          <a:ln w="28575" cap="rnd">
            <a:solidFill>
              <a:srgbClr val="EAEAEA"/>
            </a:solidFill>
            <a:prstDash val="sysDot"/>
            <a:miter lim="800000"/>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Forest decline (acidification effects on trees)</a:t>
            </a:r>
          </a:p>
        </p:txBody>
      </p:sp>
      <p:sp>
        <p:nvSpPr>
          <p:cNvPr id="3109" name="Text Box 37"/>
          <p:cNvSpPr txBox="1">
            <a:spLocks noChangeArrowheads="1"/>
          </p:cNvSpPr>
          <p:nvPr/>
        </p:nvSpPr>
        <p:spPr bwMode="auto">
          <a:xfrm>
            <a:off x="6858000" y="3886200"/>
            <a:ext cx="358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“weight of evidence” of ecosystem health decline on east side of park</a:t>
            </a:r>
          </a:p>
        </p:txBody>
      </p:sp>
      <p:sp>
        <p:nvSpPr>
          <p:cNvPr id="3110" name="AutoShape 38"/>
          <p:cNvSpPr>
            <a:spLocks/>
          </p:cNvSpPr>
          <p:nvPr/>
        </p:nvSpPr>
        <p:spPr bwMode="auto">
          <a:xfrm rot="3744727">
            <a:off x="5874544" y="2299494"/>
            <a:ext cx="457200" cy="3630612"/>
          </a:xfrm>
          <a:prstGeom prst="rightBrace">
            <a:avLst>
              <a:gd name="adj1" fmla="val 66175"/>
              <a:gd name="adj2" fmla="val 35505"/>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11" name="Text Box 39"/>
          <p:cNvSpPr txBox="1">
            <a:spLocks noChangeArrowheads="1"/>
          </p:cNvSpPr>
          <p:nvPr/>
        </p:nvSpPr>
        <p:spPr bwMode="auto">
          <a:xfrm>
            <a:off x="3100388" y="4543426"/>
            <a:ext cx="614362"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b="1">
                <a:latin typeface="Gill Sans" pitchFamily="34" charset="0"/>
              </a:rPr>
              <a:t>0.2 kg/ha/yr</a:t>
            </a:r>
          </a:p>
        </p:txBody>
      </p:sp>
      <p:sp>
        <p:nvSpPr>
          <p:cNvPr id="3112" name="Text Box 40"/>
          <p:cNvSpPr txBox="1">
            <a:spLocks noChangeArrowheads="1"/>
          </p:cNvSpPr>
          <p:nvPr/>
        </p:nvSpPr>
        <p:spPr bwMode="auto">
          <a:xfrm>
            <a:off x="3100388" y="2698751"/>
            <a:ext cx="614362"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b="1">
                <a:latin typeface="Gill Sans" pitchFamily="34" charset="0"/>
              </a:rPr>
              <a:t>3.1 kg/ha/yr</a:t>
            </a:r>
          </a:p>
        </p:txBody>
      </p:sp>
      <p:sp>
        <p:nvSpPr>
          <p:cNvPr id="3113" name="Line 41"/>
          <p:cNvSpPr>
            <a:spLocks noChangeShapeType="1"/>
          </p:cNvSpPr>
          <p:nvPr/>
        </p:nvSpPr>
        <p:spPr bwMode="auto">
          <a:xfrm>
            <a:off x="3638550" y="4849813"/>
            <a:ext cx="268288"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Text Box 42"/>
          <p:cNvSpPr txBox="1">
            <a:spLocks noChangeArrowheads="1"/>
          </p:cNvSpPr>
          <p:nvPr/>
        </p:nvSpPr>
        <p:spPr bwMode="auto">
          <a:xfrm>
            <a:off x="3100388" y="3621089"/>
            <a:ext cx="614362"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b="1">
                <a:latin typeface="Gill Sans" pitchFamily="34" charset="0"/>
              </a:rPr>
              <a:t>1.5 kg/ha/yr</a:t>
            </a:r>
          </a:p>
        </p:txBody>
      </p:sp>
      <p:sp>
        <p:nvSpPr>
          <p:cNvPr id="3115" name="Text Box 43"/>
          <p:cNvSpPr txBox="1">
            <a:spLocks noChangeArrowheads="1"/>
          </p:cNvSpPr>
          <p:nvPr/>
        </p:nvSpPr>
        <p:spPr bwMode="auto">
          <a:xfrm>
            <a:off x="1524000" y="90489"/>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u="sng">
                <a:latin typeface="Trebuchet MS" panose="020B0603020202020204" pitchFamily="34" charset="0"/>
              </a:rPr>
              <a:t>Rocky Mountain National Park: Continuum of Impacts to Ecological Health </a:t>
            </a:r>
          </a:p>
        </p:txBody>
      </p:sp>
      <p:sp>
        <p:nvSpPr>
          <p:cNvPr id="3116" name="Text Box 44"/>
          <p:cNvSpPr txBox="1">
            <a:spLocks noChangeArrowheads="1"/>
          </p:cNvSpPr>
          <p:nvPr/>
        </p:nvSpPr>
        <p:spPr bwMode="auto">
          <a:xfrm>
            <a:off x="1676401" y="3429001"/>
            <a:ext cx="1152525" cy="81756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rgbClr val="009999"/>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Aquatic Ecosystem Critical Load</a:t>
            </a:r>
          </a:p>
        </p:txBody>
      </p:sp>
    </p:spTree>
    <p:extLst>
      <p:ext uri="{BB962C8B-B14F-4D97-AF65-F5344CB8AC3E}">
        <p14:creationId xmlns:p14="http://schemas.microsoft.com/office/powerpoint/2010/main" val="1808274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loc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7620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1" y="3145903"/>
            <a:ext cx="4507703" cy="2664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60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534400" cy="1143000"/>
          </a:xfrm>
        </p:spPr>
        <p:txBody>
          <a:bodyPr>
            <a:normAutofit fontScale="90000"/>
          </a:bodyPr>
          <a:lstStyle/>
          <a:p>
            <a:r>
              <a:rPr lang="en-US" b="1" dirty="0"/>
              <a:t>Nitrogen (N) and Sulfur (S) Air Pollution </a:t>
            </a:r>
          </a:p>
        </p:txBody>
      </p:sp>
      <p:pic>
        <p:nvPicPr>
          <p:cNvPr id="4" name="Picture 2" descr="Causes Of Air And Water Pollution Diagram How Can We Reuse Water Sources Of Air Pollution 310314 Causes Of Air And Water Pollution Diagramhtm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1951" y="1260812"/>
            <a:ext cx="7328255" cy="4737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92935" y="4462056"/>
            <a:ext cx="2988129" cy="830997"/>
          </a:xfrm>
          <a:prstGeom prst="rect">
            <a:avLst/>
          </a:prstGeom>
          <a:noFill/>
        </p:spPr>
        <p:txBody>
          <a:bodyPr wrap="square" rtlCol="0">
            <a:spAutoFit/>
          </a:bodyPr>
          <a:lstStyle/>
          <a:p>
            <a:r>
              <a:rPr lang="en-US" sz="1600" dirty="0"/>
              <a:t>http://www.mrgscience.com/ess-topic-63-photochemical-smog.html</a:t>
            </a:r>
          </a:p>
        </p:txBody>
      </p:sp>
    </p:spTree>
    <p:extLst>
      <p:ext uri="{BB962C8B-B14F-4D97-AF65-F5344CB8AC3E}">
        <p14:creationId xmlns:p14="http://schemas.microsoft.com/office/powerpoint/2010/main" val="4250956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u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406" y="6670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unburn carto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3245984"/>
            <a:ext cx="2895600" cy="28956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5029200" y="3048000"/>
            <a:ext cx="2057400" cy="1295400"/>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5486400" y="649250"/>
            <a:ext cx="3505200" cy="1446550"/>
          </a:xfrm>
          <a:prstGeom prst="rect">
            <a:avLst/>
          </a:prstGeom>
          <a:noFill/>
        </p:spPr>
        <p:txBody>
          <a:bodyPr wrap="square" rtlCol="0">
            <a:spAutoFit/>
          </a:bodyPr>
          <a:lstStyle/>
          <a:p>
            <a:pPr algn="ctr"/>
            <a:r>
              <a:rPr lang="en-US" sz="4400" b="1" dirty="0">
                <a:solidFill>
                  <a:srgbClr val="FFFFFF"/>
                </a:solidFill>
                <a:latin typeface="Times New Roman" panose="02020603050405020304" pitchFamily="18" charset="0"/>
                <a:cs typeface="Times New Roman" panose="02020603050405020304" pitchFamily="18" charset="0"/>
              </a:rPr>
              <a:t>Too much of a good thing</a:t>
            </a:r>
          </a:p>
        </p:txBody>
      </p:sp>
    </p:spTree>
    <p:extLst>
      <p:ext uri="{BB962C8B-B14F-4D97-AF65-F5344CB8AC3E}">
        <p14:creationId xmlns:p14="http://schemas.microsoft.com/office/powerpoint/2010/main" val="1484619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invasion</a:t>
            </a:r>
          </a:p>
        </p:txBody>
      </p:sp>
      <p:sp>
        <p:nvSpPr>
          <p:cNvPr id="3" name="Content Placeholder 2"/>
          <p:cNvSpPr>
            <a:spLocks noGrp="1"/>
          </p:cNvSpPr>
          <p:nvPr>
            <p:ph idx="1"/>
          </p:nvPr>
        </p:nvSpPr>
        <p:spPr>
          <a:xfrm>
            <a:off x="1981200" y="1600201"/>
            <a:ext cx="8229600" cy="4525963"/>
          </a:xfrm>
        </p:spPr>
        <p:txBody>
          <a:bodyPr>
            <a:normAutofit/>
          </a:bodyPr>
          <a:lstStyle/>
          <a:p>
            <a:r>
              <a:rPr lang="en-US" dirty="0"/>
              <a:t>Increased plant available N more accessible by invasive species.</a:t>
            </a:r>
          </a:p>
          <a:p>
            <a:r>
              <a:rPr lang="en-US" dirty="0"/>
              <a:t>Native also enhanced, but often outcompeted by </a:t>
            </a:r>
            <a:r>
              <a:rPr lang="en-US" dirty="0" err="1"/>
              <a:t>invasives</a:t>
            </a:r>
            <a:endParaRPr lang="en-US" dirty="0"/>
          </a:p>
          <a:p>
            <a:r>
              <a:rPr lang="en-US" dirty="0"/>
              <a:t>Can enhance rate of </a:t>
            </a:r>
            <a:br>
              <a:rPr lang="en-US" dirty="0"/>
            </a:br>
            <a:r>
              <a:rPr lang="en-US" dirty="0"/>
              <a:t>invasion and allow</a:t>
            </a:r>
            <a:br>
              <a:rPr lang="en-US" dirty="0"/>
            </a:br>
            <a:r>
              <a:rPr lang="en-US" dirty="0"/>
              <a:t>species to invade</a:t>
            </a:r>
            <a:br>
              <a:rPr lang="en-US" dirty="0"/>
            </a:br>
            <a:r>
              <a:rPr lang="en-US" dirty="0"/>
              <a:t>previously undisturbed</a:t>
            </a:r>
            <a:br>
              <a:rPr lang="en-US" dirty="0"/>
            </a:br>
            <a:r>
              <a:rPr lang="en-US" dirty="0"/>
              <a:t>habitat</a:t>
            </a:r>
          </a:p>
        </p:txBody>
      </p:sp>
      <p:pic>
        <p:nvPicPr>
          <p:cNvPr id="4" name="Picture 3"/>
          <p:cNvPicPr>
            <a:picLocks noChangeAspect="1" noChangeArrowheads="1"/>
          </p:cNvPicPr>
          <p:nvPr/>
        </p:nvPicPr>
        <p:blipFill>
          <a:blip r:embed="rId2" cstate="print"/>
          <a:srcRect/>
          <a:stretch>
            <a:fillRect/>
          </a:stretch>
        </p:blipFill>
        <p:spPr>
          <a:xfrm>
            <a:off x="6339830" y="3345172"/>
            <a:ext cx="4175771" cy="3131829"/>
          </a:xfrm>
          <a:prstGeom prst="rect">
            <a:avLst/>
          </a:prstGeom>
          <a:noFill/>
          <a:ln w="28575">
            <a:solidFill>
              <a:schemeClr val="tx1"/>
            </a:solidFill>
          </a:ln>
        </p:spPr>
      </p:pic>
    </p:spTree>
    <p:extLst>
      <p:ext uri="{BB962C8B-B14F-4D97-AF65-F5344CB8AC3E}">
        <p14:creationId xmlns:p14="http://schemas.microsoft.com/office/powerpoint/2010/main" val="1348548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Load</a:t>
            </a:r>
          </a:p>
        </p:txBody>
      </p:sp>
      <p:sp>
        <p:nvSpPr>
          <p:cNvPr id="3" name="Content Placeholder 2"/>
          <p:cNvSpPr>
            <a:spLocks noGrp="1"/>
          </p:cNvSpPr>
          <p:nvPr>
            <p:ph idx="1"/>
          </p:nvPr>
        </p:nvSpPr>
        <p:spPr/>
        <p:txBody>
          <a:bodyPr/>
          <a:lstStyle/>
          <a:p>
            <a:r>
              <a:rPr lang="en-US" b="1" dirty="0"/>
              <a:t>The threshold of deposition below which specified harmful ecological effects do not occur (Porter et al. 2005)</a:t>
            </a:r>
          </a:p>
          <a:p>
            <a:endParaRPr lang="en-US" dirty="0"/>
          </a:p>
        </p:txBody>
      </p:sp>
      <p:grpSp>
        <p:nvGrpSpPr>
          <p:cNvPr id="4" name="Group 3"/>
          <p:cNvGrpSpPr/>
          <p:nvPr/>
        </p:nvGrpSpPr>
        <p:grpSpPr>
          <a:xfrm>
            <a:off x="2057400" y="3263950"/>
            <a:ext cx="8077202" cy="1354217"/>
            <a:chOff x="457198" y="1447464"/>
            <a:chExt cx="11409209" cy="1280001"/>
          </a:xfrm>
        </p:grpSpPr>
        <p:sp>
          <p:nvSpPr>
            <p:cNvPr id="8" name="Text Box 2"/>
            <p:cNvSpPr txBox="1">
              <a:spLocks noChangeArrowheads="1"/>
            </p:cNvSpPr>
            <p:nvPr/>
          </p:nvSpPr>
          <p:spPr bwMode="auto">
            <a:xfrm>
              <a:off x="7453412" y="1447464"/>
              <a:ext cx="4412995" cy="1280001"/>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solidFill>
                    <a:srgbClr val="C0504D">
                      <a:lumMod val="50000"/>
                    </a:srgbClr>
                  </a:solidFill>
                </a:rPr>
                <a:t>Biological Responses</a:t>
              </a:r>
            </a:p>
            <a:p>
              <a:endParaRPr lang="en-US" sz="1600" b="1" dirty="0">
                <a:solidFill>
                  <a:prstClr val="black"/>
                </a:solidFill>
              </a:endParaRPr>
            </a:p>
            <a:p>
              <a:r>
                <a:rPr lang="en-US" sz="1600" b="1" dirty="0">
                  <a:solidFill>
                    <a:prstClr val="black"/>
                  </a:solidFill>
                </a:rPr>
                <a:t>Death of Indicator species, Decline in Condition of individuals</a:t>
              </a:r>
            </a:p>
            <a:p>
              <a:r>
                <a:rPr lang="en-US" sz="1600" b="1" dirty="0">
                  <a:solidFill>
                    <a:prstClr val="black"/>
                  </a:solidFill>
                </a:rPr>
                <a:t>Decreased Reproductive Success</a:t>
              </a:r>
            </a:p>
          </p:txBody>
        </p:sp>
        <p:sp>
          <p:nvSpPr>
            <p:cNvPr id="9" name="Text Box 3"/>
            <p:cNvSpPr txBox="1">
              <a:spLocks noChangeArrowheads="1"/>
            </p:cNvSpPr>
            <p:nvPr/>
          </p:nvSpPr>
          <p:spPr bwMode="auto">
            <a:xfrm>
              <a:off x="4224389" y="1447800"/>
              <a:ext cx="2818154" cy="1200000"/>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solidFill>
                    <a:srgbClr val="C0504D">
                      <a:lumMod val="50000"/>
                    </a:srgbClr>
                  </a:solidFill>
                </a:rPr>
                <a:t>Chemical Variables</a:t>
              </a:r>
            </a:p>
            <a:p>
              <a:endParaRPr lang="en-US" sz="1050" b="1" dirty="0">
                <a:solidFill>
                  <a:prstClr val="black"/>
                </a:solidFill>
              </a:endParaRPr>
            </a:p>
            <a:p>
              <a:r>
                <a:rPr lang="en-US" sz="1600" b="1" dirty="0">
                  <a:solidFill>
                    <a:prstClr val="black"/>
                  </a:solidFill>
                </a:rPr>
                <a:t>ANC, pH, Nitrogen,</a:t>
              </a:r>
            </a:p>
            <a:p>
              <a:r>
                <a:rPr lang="en-US" sz="1600" b="1" dirty="0">
                  <a:solidFill>
                    <a:prstClr val="black"/>
                  </a:solidFill>
                </a:rPr>
                <a:t>Base Saturation, Ca/Al</a:t>
              </a:r>
            </a:p>
          </p:txBody>
        </p:sp>
        <p:sp>
          <p:nvSpPr>
            <p:cNvPr id="10" name="Text Box 15"/>
            <p:cNvSpPr txBox="1">
              <a:spLocks noChangeArrowheads="1"/>
            </p:cNvSpPr>
            <p:nvPr/>
          </p:nvSpPr>
          <p:spPr bwMode="auto">
            <a:xfrm>
              <a:off x="457198" y="1447799"/>
              <a:ext cx="2906121" cy="967273"/>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solidFill>
                    <a:srgbClr val="C0504D">
                      <a:lumMod val="50000"/>
                    </a:srgbClr>
                  </a:solidFill>
                </a:rPr>
                <a:t>Pollutant Load</a:t>
              </a:r>
            </a:p>
            <a:p>
              <a:endParaRPr lang="en-US" sz="1050" b="1" dirty="0">
                <a:solidFill>
                  <a:prstClr val="black"/>
                </a:solidFill>
              </a:endParaRPr>
            </a:p>
            <a:p>
              <a:r>
                <a:rPr lang="en-US" sz="1600" b="1" dirty="0">
                  <a:solidFill>
                    <a:prstClr val="black"/>
                  </a:solidFill>
                </a:rPr>
                <a:t>SO4, NH4, NO3, Hg, POPs, NOx, SO2</a:t>
              </a:r>
            </a:p>
          </p:txBody>
        </p:sp>
        <p:sp>
          <p:nvSpPr>
            <p:cNvPr id="11" name="AutoShape 18"/>
            <p:cNvSpPr>
              <a:spLocks noChangeArrowheads="1"/>
            </p:cNvSpPr>
            <p:nvPr/>
          </p:nvSpPr>
          <p:spPr bwMode="auto">
            <a:xfrm rot="10800000">
              <a:off x="3255684" y="1978618"/>
              <a:ext cx="761999" cy="381000"/>
            </a:xfrm>
            <a:prstGeom prst="leftArrow">
              <a:avLst>
                <a:gd name="adj1" fmla="val 44444"/>
                <a:gd name="adj2" fmla="val 79167"/>
              </a:avLst>
            </a:prstGeom>
            <a:solidFill>
              <a:schemeClr val="accent1"/>
            </a:solidFill>
            <a:ln w="9525">
              <a:solidFill>
                <a:srgbClr val="000080"/>
              </a:solidFill>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solidFill>
                  <a:prstClr val="black"/>
                </a:solidFill>
              </a:endParaRPr>
            </a:p>
          </p:txBody>
        </p:sp>
        <p:sp>
          <p:nvSpPr>
            <p:cNvPr id="12" name="AutoShape 19"/>
            <p:cNvSpPr>
              <a:spLocks noChangeArrowheads="1"/>
            </p:cNvSpPr>
            <p:nvPr/>
          </p:nvSpPr>
          <p:spPr bwMode="auto">
            <a:xfrm rot="10800000">
              <a:off x="6691413" y="1994009"/>
              <a:ext cx="761999" cy="381000"/>
            </a:xfrm>
            <a:prstGeom prst="leftArrow">
              <a:avLst>
                <a:gd name="adj1" fmla="val 44444"/>
                <a:gd name="adj2" fmla="val 82859"/>
              </a:avLst>
            </a:prstGeom>
            <a:solidFill>
              <a:schemeClr val="accent1"/>
            </a:solidFill>
            <a:ln w="9525">
              <a:solidFill>
                <a:srgbClr val="000080"/>
              </a:solidFill>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solidFill>
                  <a:prstClr val="black"/>
                </a:solidFill>
              </a:endParaRPr>
            </a:p>
          </p:txBody>
        </p:sp>
      </p:grpSp>
      <p:pic>
        <p:nvPicPr>
          <p:cNvPr id="5" name="Picture 4" descr="C:\Documents and Settings\TBlett\My Documents\My Pictures\Emissions\factory.jpg"/>
          <p:cNvPicPr>
            <a:picLocks noChangeAspect="1" noChangeArrowheads="1"/>
          </p:cNvPicPr>
          <p:nvPr/>
        </p:nvPicPr>
        <p:blipFill>
          <a:blip r:embed="rId3" cstate="print"/>
          <a:srcRect/>
          <a:stretch>
            <a:fillRect/>
          </a:stretch>
        </p:blipFill>
        <p:spPr bwMode="auto">
          <a:xfrm>
            <a:off x="1905000" y="4686301"/>
            <a:ext cx="2209800" cy="1959255"/>
          </a:xfrm>
          <a:prstGeom prst="rect">
            <a:avLst/>
          </a:prstGeom>
          <a:noFill/>
        </p:spPr>
      </p:pic>
      <p:pic>
        <p:nvPicPr>
          <p:cNvPr id="6" name="Picture 5" descr="C:\Documents and Settings\TBlett\My Documents\My Pictures\WACAP Photos\ROMO WACAP photos\Rocky Mtn NP\LonePineSediment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4687519"/>
            <a:ext cx="1957014" cy="1956816"/>
          </a:xfrm>
          <a:prstGeom prst="rect">
            <a:avLst/>
          </a:prstGeom>
          <a:noFill/>
        </p:spPr>
      </p:pic>
      <p:pic>
        <p:nvPicPr>
          <p:cNvPr id="7" name="Picture 6" descr="C:\Documents and Settings\TBlett\My Documents\My Pictures\WACAP Photos\ROMO WACAP photos\Rocky Mtn NP\LonePineFish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15200" y="4687519"/>
            <a:ext cx="2067102" cy="1956816"/>
          </a:xfrm>
          <a:prstGeom prst="rect">
            <a:avLst/>
          </a:prstGeom>
          <a:noFill/>
        </p:spPr>
      </p:pic>
    </p:spTree>
    <p:extLst>
      <p:ext uri="{BB962C8B-B14F-4D97-AF65-F5344CB8AC3E}">
        <p14:creationId xmlns:p14="http://schemas.microsoft.com/office/powerpoint/2010/main" val="3973094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8534400" cy="1143000"/>
          </a:xfrm>
        </p:spPr>
        <p:txBody>
          <a:bodyPr>
            <a:normAutofit fontScale="90000"/>
          </a:bodyPr>
          <a:lstStyle/>
          <a:p>
            <a:r>
              <a:rPr lang="en-US" sz="4000" dirty="0"/>
              <a:t>Environmental harm caused by acidifying and fertilizing pollutants</a:t>
            </a:r>
          </a:p>
        </p:txBody>
      </p:sp>
      <p:sp>
        <p:nvSpPr>
          <p:cNvPr id="3" name="Text Placeholder 2"/>
          <p:cNvSpPr>
            <a:spLocks noGrp="1"/>
          </p:cNvSpPr>
          <p:nvPr>
            <p:ph type="body" idx="1"/>
          </p:nvPr>
        </p:nvSpPr>
        <p:spPr>
          <a:xfrm>
            <a:off x="1828800" y="152400"/>
            <a:ext cx="8534400" cy="4648200"/>
          </a:xfrm>
        </p:spPr>
        <p:txBody>
          <a:bodyPr>
            <a:noAutofit/>
          </a:bodyPr>
          <a:lstStyle/>
          <a:p>
            <a:endParaRPr lang="en-US" sz="1600" dirty="0"/>
          </a:p>
          <a:p>
            <a:r>
              <a:rPr lang="en-US" sz="1600" b="1" dirty="0"/>
              <a:t>Both S and N deposition can acidify surface waters and soils</a:t>
            </a:r>
            <a:r>
              <a:rPr lang="en-US" sz="1600" dirty="0"/>
              <a:t>. </a:t>
            </a:r>
            <a:r>
              <a:rPr lang="en-US" sz="1600" dirty="0">
                <a:latin typeface="Calibri" panose="020F0502020204030204" pitchFamily="34" charset="0"/>
              </a:rPr>
              <a:t>↑</a:t>
            </a:r>
            <a:r>
              <a:rPr lang="en-US" sz="1600" dirty="0"/>
              <a:t>acidity lowers water pH, harming fish and invertebrate health. Acidity may harm soil fertility by removing calcium and releasing toxic aluminum, impacting plants and animals.</a:t>
            </a:r>
          </a:p>
          <a:p>
            <a:r>
              <a:rPr lang="en-US" sz="1600" dirty="0"/>
              <a:t> </a:t>
            </a:r>
            <a:r>
              <a:rPr lang="en-US" sz="1600" b="1" dirty="0"/>
              <a:t>N deposition also fertilizes the environment</a:t>
            </a:r>
            <a:r>
              <a:rPr lang="en-US" sz="1600" dirty="0"/>
              <a:t>, favoring some plant species and inhibiting others </a:t>
            </a:r>
            <a:r>
              <a:rPr lang="en-US" sz="1600" dirty="0">
                <a:sym typeface="Wingdings" panose="05000000000000000000" pitchFamily="2" charset="2"/>
              </a:rPr>
              <a:t> changing </a:t>
            </a:r>
            <a:r>
              <a:rPr lang="en-US" sz="1600" dirty="0"/>
              <a:t>species composition and abundance.  </a:t>
            </a:r>
          </a:p>
          <a:p>
            <a:r>
              <a:rPr lang="en-US" sz="1600" dirty="0"/>
              <a:t>N deposition  </a:t>
            </a:r>
            <a:r>
              <a:rPr lang="en-US" sz="1600" dirty="0">
                <a:sym typeface="Wingdings" panose="05000000000000000000" pitchFamily="2" charset="2"/>
              </a:rPr>
              <a:t> </a:t>
            </a:r>
            <a:r>
              <a:rPr lang="en-US" sz="1600" dirty="0">
                <a:latin typeface="Calibri" panose="020F0502020204030204" pitchFamily="34" charset="0"/>
              </a:rPr>
              <a:t>↑ </a:t>
            </a:r>
            <a:r>
              <a:rPr lang="en-US" sz="1600" dirty="0"/>
              <a:t>nutrient enrichment in freshwater, coastal, and estuarine ecosystems, which may cause toxic algal blooms, fish kills, and loss of biodiversity.</a:t>
            </a:r>
            <a:endParaRPr lang="en-US" sz="1600" baseline="30000" dirty="0"/>
          </a:p>
          <a:p>
            <a:r>
              <a:rPr lang="en-US" sz="1600" dirty="0"/>
              <a:t>When critical loads are exceeded, the environmental effects can extend over great distances. For example, excess nitrogen can change soil and surface water chemistry, which in turn can cause eutrophication of downstream estuaries. </a:t>
            </a:r>
          </a:p>
          <a:p>
            <a:r>
              <a:rPr lang="en-US" sz="1600" dirty="0">
                <a:solidFill>
                  <a:srgbClr val="FF0000"/>
                </a:solidFill>
              </a:rPr>
              <a:t>Target loads </a:t>
            </a:r>
            <a:r>
              <a:rPr lang="en-US" sz="1600" dirty="0"/>
              <a:t>are based on critical loads, but can include consideration of the timeframe needed to achieve a desired ecosystem condition as well as incorporating policy or management goals.  </a:t>
            </a:r>
          </a:p>
        </p:txBody>
      </p:sp>
    </p:spTree>
    <p:extLst>
      <p:ext uri="{BB962C8B-B14F-4D97-AF65-F5344CB8AC3E}">
        <p14:creationId xmlns:p14="http://schemas.microsoft.com/office/powerpoint/2010/main" val="1634014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5045" y="5181600"/>
            <a:ext cx="6512511" cy="1143000"/>
          </a:xfrm>
        </p:spPr>
        <p:txBody>
          <a:bodyPr/>
          <a:lstStyle/>
          <a:p>
            <a:r>
              <a:rPr lang="en-US" dirty="0"/>
              <a:t>Critical load definition</a:t>
            </a:r>
          </a:p>
        </p:txBody>
      </p:sp>
      <p:sp>
        <p:nvSpPr>
          <p:cNvPr id="3" name="Text Placeholder 2"/>
          <p:cNvSpPr>
            <a:spLocks noGrp="1"/>
          </p:cNvSpPr>
          <p:nvPr>
            <p:ph type="body" idx="1"/>
          </p:nvPr>
        </p:nvSpPr>
        <p:spPr>
          <a:xfrm>
            <a:off x="2057400" y="732260"/>
            <a:ext cx="8458200" cy="4449340"/>
          </a:xfrm>
        </p:spPr>
        <p:txBody>
          <a:bodyPr>
            <a:normAutofit fontScale="92500" lnSpcReduction="20000"/>
          </a:bodyPr>
          <a:lstStyle/>
          <a:p>
            <a:r>
              <a:rPr lang="en-US" sz="2500" dirty="0"/>
              <a:t>The term </a:t>
            </a:r>
            <a:r>
              <a:rPr lang="en-US" sz="2500" dirty="0">
                <a:solidFill>
                  <a:srgbClr val="FF0000"/>
                </a:solidFill>
              </a:rPr>
              <a:t>critical load </a:t>
            </a:r>
            <a:r>
              <a:rPr lang="en-US" sz="2500" dirty="0"/>
              <a:t>is used to describe </a:t>
            </a:r>
            <a:r>
              <a:rPr lang="en-US" sz="2500" b="1" i="1" dirty="0"/>
              <a:t>the threshold of air pollution deposition that causes harm to sensitive resources in an ecosystem</a:t>
            </a:r>
            <a:r>
              <a:rPr lang="en-US" sz="2500" dirty="0"/>
              <a:t>. </a:t>
            </a:r>
          </a:p>
          <a:p>
            <a:r>
              <a:rPr lang="en-US" sz="2500" dirty="0"/>
              <a:t>Critical loads work has </a:t>
            </a:r>
            <a:r>
              <a:rPr lang="en-US" sz="2500" b="1" dirty="0"/>
              <a:t>focused on nitrogen (N) and sulfur (S) </a:t>
            </a:r>
            <a:r>
              <a:rPr lang="en-US" sz="2500" dirty="0"/>
              <a:t>air pollutants that are deposited into ecosystems.  </a:t>
            </a:r>
          </a:p>
          <a:p>
            <a:r>
              <a:rPr lang="en-US" sz="2500" dirty="0"/>
              <a:t>Critical loads are typically expressed in terms of kilograms per hectare per year (</a:t>
            </a:r>
            <a:r>
              <a:rPr lang="en-US" sz="2500" b="1" dirty="0"/>
              <a:t>kg/ha/</a:t>
            </a:r>
            <a:r>
              <a:rPr lang="en-US" sz="2500" b="1" dirty="0" err="1"/>
              <a:t>yr</a:t>
            </a:r>
            <a:r>
              <a:rPr lang="en-US" sz="2500" dirty="0"/>
              <a:t>) of wet or total (wet + dry) deposition. </a:t>
            </a:r>
          </a:p>
          <a:p>
            <a:r>
              <a:rPr lang="en-US" sz="2500" dirty="0"/>
              <a:t>Critical loads can be developed for a </a:t>
            </a:r>
            <a:r>
              <a:rPr lang="en-US" sz="2500" b="1" dirty="0"/>
              <a:t>variety of ecosystem responses</a:t>
            </a:r>
            <a:r>
              <a:rPr lang="en-US" sz="2500" dirty="0"/>
              <a:t>, including shifts in microscopic aquatic species, increases in invasive grass species, changes in soil chemistry affecting tree growth, and lake and stream acidification to levels that can no longer support fish.  </a:t>
            </a:r>
          </a:p>
          <a:p>
            <a:r>
              <a:rPr lang="en-US" sz="2500" dirty="0"/>
              <a:t>They can be used to </a:t>
            </a:r>
            <a:r>
              <a:rPr lang="en-US" sz="2500" b="1" dirty="0"/>
              <a:t>assess ecosystem health, guide resource management decisions, and evaluate the effectiveness of emissions reduction strategies</a:t>
            </a:r>
            <a:r>
              <a:rPr lang="en-US" sz="2500" dirty="0"/>
              <a:t>.</a:t>
            </a:r>
          </a:p>
          <a:p>
            <a:endParaRPr lang="en-US" dirty="0"/>
          </a:p>
        </p:txBody>
      </p:sp>
    </p:spTree>
    <p:extLst>
      <p:ext uri="{BB962C8B-B14F-4D97-AF65-F5344CB8AC3E}">
        <p14:creationId xmlns:p14="http://schemas.microsoft.com/office/powerpoint/2010/main" val="1253725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1" y="4953000"/>
            <a:ext cx="6512511" cy="1143000"/>
          </a:xfrm>
        </p:spPr>
        <p:txBody>
          <a:bodyPr>
            <a:normAutofit fontScale="90000"/>
          </a:bodyPr>
          <a:lstStyle/>
          <a:p>
            <a:r>
              <a:rPr lang="en-US" dirty="0"/>
              <a:t>Publically accessible tools in development</a:t>
            </a:r>
          </a:p>
        </p:txBody>
      </p:sp>
      <p:sp>
        <p:nvSpPr>
          <p:cNvPr id="3" name="Content Placeholder 2"/>
          <p:cNvSpPr>
            <a:spLocks noGrp="1"/>
          </p:cNvSpPr>
          <p:nvPr>
            <p:ph sz="quarter" idx="4294967295"/>
          </p:nvPr>
        </p:nvSpPr>
        <p:spPr>
          <a:xfrm>
            <a:off x="2362200" y="731520"/>
            <a:ext cx="7848600" cy="4221480"/>
          </a:xfrm>
          <a:prstGeom prst="rect">
            <a:avLst/>
          </a:prstGeom>
        </p:spPr>
        <p:txBody>
          <a:bodyPr>
            <a:normAutofit fontScale="92500" lnSpcReduction="20000"/>
          </a:bodyPr>
          <a:lstStyle/>
          <a:p>
            <a:pPr marL="45720" indent="0">
              <a:buNone/>
            </a:pPr>
            <a:r>
              <a:rPr lang="en-US" b="1" dirty="0"/>
              <a:t>USDA-Forest Service Air Quality Portal</a:t>
            </a:r>
            <a:r>
              <a:rPr lang="en-US" dirty="0"/>
              <a:t> </a:t>
            </a:r>
            <a:r>
              <a:rPr lang="en-US" b="1" dirty="0"/>
              <a:t>(available now)</a:t>
            </a:r>
          </a:p>
          <a:p>
            <a:pPr lvl="1"/>
            <a:r>
              <a:rPr lang="en-US" dirty="0"/>
              <a:t>Uses a decision tree format to guide managers to identify areas with CL exceedance and determine potential mitigation activities</a:t>
            </a:r>
          </a:p>
          <a:p>
            <a:pPr marL="640080" lvl="2" indent="0">
              <a:buNone/>
            </a:pPr>
            <a:r>
              <a:rPr lang="en-US" dirty="0">
                <a:hlinkClick r:id="rId3"/>
              </a:rPr>
              <a:t>https://www.srs.fs.usda.gov/airqualityportal/</a:t>
            </a:r>
            <a:r>
              <a:rPr lang="en-US" dirty="0"/>
              <a:t> </a:t>
            </a:r>
          </a:p>
          <a:p>
            <a:pPr marL="45720" indent="0">
              <a:buNone/>
            </a:pPr>
            <a:r>
              <a:rPr lang="en-US" b="1" dirty="0"/>
              <a:t>USDA-Forest Service N-CLAS tool </a:t>
            </a:r>
            <a:r>
              <a:rPr lang="en-US" dirty="0"/>
              <a:t>(</a:t>
            </a:r>
            <a:r>
              <a:rPr lang="en-US" i="1" dirty="0"/>
              <a:t>in development</a:t>
            </a:r>
            <a:r>
              <a:rPr lang="en-US" dirty="0"/>
              <a:t>)</a:t>
            </a:r>
          </a:p>
          <a:p>
            <a:pPr lvl="1"/>
            <a:r>
              <a:rPr lang="en-US" dirty="0"/>
              <a:t> Uses a 4-step process to identify the area of concern, select a species or community type, and make on-the-fly charts and figures of CLs and relative risks and uncertainties at current deposition levels</a:t>
            </a:r>
          </a:p>
          <a:p>
            <a:pPr marL="45720" indent="0">
              <a:buNone/>
            </a:pPr>
            <a:r>
              <a:rPr lang="en-US" b="1" dirty="0"/>
              <a:t>US EPA Critical Loads Mapper </a:t>
            </a:r>
            <a:r>
              <a:rPr lang="en-US" dirty="0"/>
              <a:t>(</a:t>
            </a:r>
            <a:r>
              <a:rPr lang="en-US" i="1" dirty="0"/>
              <a:t>in development</a:t>
            </a:r>
            <a:r>
              <a:rPr lang="en-US" dirty="0"/>
              <a:t>)</a:t>
            </a:r>
          </a:p>
          <a:p>
            <a:pPr lvl="1"/>
            <a:r>
              <a:rPr lang="en-US" dirty="0"/>
              <a:t>Archives the most recent deposition and critical loads estimates and allows user to map exceedances for any management unit or  critical load</a:t>
            </a:r>
          </a:p>
        </p:txBody>
      </p:sp>
    </p:spTree>
    <p:extLst>
      <p:ext uri="{BB962C8B-B14F-4D97-AF65-F5344CB8AC3E}">
        <p14:creationId xmlns:p14="http://schemas.microsoft.com/office/powerpoint/2010/main" val="2142373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do we care? – original version of slide</a:t>
            </a:r>
          </a:p>
        </p:txBody>
      </p:sp>
      <p:sp>
        <p:nvSpPr>
          <p:cNvPr id="3" name="Content Placeholder 2"/>
          <p:cNvSpPr>
            <a:spLocks noGrp="1"/>
          </p:cNvSpPr>
          <p:nvPr>
            <p:ph idx="1"/>
          </p:nvPr>
        </p:nvSpPr>
        <p:spPr/>
        <p:txBody>
          <a:bodyPr>
            <a:normAutofit/>
          </a:bodyPr>
          <a:lstStyle/>
          <a:p>
            <a:r>
              <a:rPr lang="en-US" dirty="0"/>
              <a:t>Changes vegetation patterns</a:t>
            </a:r>
          </a:p>
          <a:p>
            <a:r>
              <a:rPr lang="en-US" dirty="0"/>
              <a:t>Decreases biodiversity</a:t>
            </a:r>
          </a:p>
          <a:p>
            <a:r>
              <a:rPr lang="en-US" dirty="0"/>
              <a:t>Can increase rates of change from shifting climate</a:t>
            </a:r>
          </a:p>
          <a:p>
            <a:endParaRPr lang="en-US" dirty="0"/>
          </a:p>
          <a:p>
            <a:r>
              <a:rPr lang="en-US" b="1" dirty="0"/>
              <a:t>Reduces quality of the visitor experience</a:t>
            </a:r>
          </a:p>
          <a:p>
            <a:endParaRPr lang="en-US" dirty="0"/>
          </a:p>
        </p:txBody>
      </p:sp>
    </p:spTree>
    <p:extLst>
      <p:ext uri="{BB962C8B-B14F-4D97-AF65-F5344CB8AC3E}">
        <p14:creationId xmlns:p14="http://schemas.microsoft.com/office/powerpoint/2010/main" val="1351144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Ecological Impacts of N deposition</a:t>
            </a:r>
          </a:p>
        </p:txBody>
      </p:sp>
      <p:sp>
        <p:nvSpPr>
          <p:cNvPr id="3" name="Content Placeholder 2"/>
          <p:cNvSpPr>
            <a:spLocks noGrp="1"/>
          </p:cNvSpPr>
          <p:nvPr>
            <p:ph idx="1"/>
          </p:nvPr>
        </p:nvSpPr>
        <p:spPr/>
        <p:txBody>
          <a:bodyPr>
            <a:normAutofit/>
          </a:bodyPr>
          <a:lstStyle/>
          <a:p>
            <a:r>
              <a:rPr lang="en-US" dirty="0"/>
              <a:t>Landscape</a:t>
            </a:r>
          </a:p>
          <a:p>
            <a:pPr lvl="1"/>
            <a:r>
              <a:rPr lang="en-US" dirty="0"/>
              <a:t>Synergistic effects of Climate Change / Development / Fire / Invasive Grasses </a:t>
            </a:r>
            <a:r>
              <a:rPr lang="en-US" sz="1800" dirty="0">
                <a:solidFill>
                  <a:schemeClr val="bg1">
                    <a:lumMod val="50000"/>
                  </a:schemeClr>
                </a:solidFill>
              </a:rPr>
              <a:t>(Rao et al. 2010, </a:t>
            </a:r>
            <a:r>
              <a:rPr lang="en-US" sz="1800" dirty="0" err="1">
                <a:solidFill>
                  <a:schemeClr val="bg1">
                    <a:lumMod val="50000"/>
                  </a:schemeClr>
                </a:solidFill>
              </a:rPr>
              <a:t>Talluto</a:t>
            </a:r>
            <a:r>
              <a:rPr lang="en-US" sz="1800" dirty="0">
                <a:solidFill>
                  <a:schemeClr val="bg1">
                    <a:lumMod val="50000"/>
                  </a:schemeClr>
                </a:solidFill>
              </a:rPr>
              <a:t> and </a:t>
            </a:r>
            <a:r>
              <a:rPr lang="en-US" sz="1800" dirty="0" err="1">
                <a:solidFill>
                  <a:schemeClr val="bg1">
                    <a:lumMod val="50000"/>
                  </a:schemeClr>
                </a:solidFill>
              </a:rPr>
              <a:t>Suding</a:t>
            </a:r>
            <a:r>
              <a:rPr lang="en-US" sz="1800" dirty="0">
                <a:solidFill>
                  <a:schemeClr val="bg1">
                    <a:lumMod val="50000"/>
                  </a:schemeClr>
                </a:solidFill>
              </a:rPr>
              <a:t> 2008)</a:t>
            </a:r>
          </a:p>
          <a:p>
            <a:pPr lvl="1"/>
            <a:endParaRPr lang="en-US" sz="3200" dirty="0"/>
          </a:p>
        </p:txBody>
      </p:sp>
      <p:sp>
        <p:nvSpPr>
          <p:cNvPr id="4" name="Rectangle 3"/>
          <p:cNvSpPr/>
          <p:nvPr/>
        </p:nvSpPr>
        <p:spPr>
          <a:xfrm>
            <a:off x="3192168" y="4650143"/>
            <a:ext cx="1553930" cy="776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Urbanization</a:t>
            </a:r>
          </a:p>
        </p:txBody>
      </p:sp>
      <p:sp>
        <p:nvSpPr>
          <p:cNvPr id="5" name="Rectangle 4"/>
          <p:cNvSpPr/>
          <p:nvPr/>
        </p:nvSpPr>
        <p:spPr>
          <a:xfrm>
            <a:off x="5334000" y="3352801"/>
            <a:ext cx="1553930" cy="776965"/>
          </a:xfrm>
          <a:prstGeom prst="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Exotic Species</a:t>
            </a:r>
          </a:p>
        </p:txBody>
      </p:sp>
      <p:sp>
        <p:nvSpPr>
          <p:cNvPr id="6" name="Rectangle 5"/>
          <p:cNvSpPr/>
          <p:nvPr/>
        </p:nvSpPr>
        <p:spPr>
          <a:xfrm>
            <a:off x="7517819" y="4650759"/>
            <a:ext cx="1553930" cy="77696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Fire</a:t>
            </a:r>
          </a:p>
        </p:txBody>
      </p:sp>
      <p:sp>
        <p:nvSpPr>
          <p:cNvPr id="7" name="Rectangle 6"/>
          <p:cNvSpPr/>
          <p:nvPr/>
        </p:nvSpPr>
        <p:spPr>
          <a:xfrm>
            <a:off x="5334000" y="5963716"/>
            <a:ext cx="1553930" cy="776965"/>
          </a:xfrm>
          <a:prstGeom prst="rect">
            <a:avLst/>
          </a:prstGeom>
          <a:solidFill>
            <a:schemeClr val="bg2">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Nitrogen Deposition</a:t>
            </a:r>
          </a:p>
        </p:txBody>
      </p:sp>
      <p:sp>
        <p:nvSpPr>
          <p:cNvPr id="8" name="Right Arrow 7"/>
          <p:cNvSpPr/>
          <p:nvPr/>
        </p:nvSpPr>
        <p:spPr>
          <a:xfrm rot="18921535">
            <a:off x="4292870" y="3874244"/>
            <a:ext cx="906459" cy="420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749704">
            <a:off x="4378292" y="5753286"/>
            <a:ext cx="906459" cy="420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921910" y="4828197"/>
            <a:ext cx="2415302" cy="420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5384714" y="4856249"/>
            <a:ext cx="1452502" cy="420854"/>
          </a:xfrm>
          <a:prstGeom prst="rightArrow">
            <a:avLst/>
          </a:prstGeom>
          <a:solidFill>
            <a:schemeClr val="bg2">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9280186">
            <a:off x="6951433" y="5753287"/>
            <a:ext cx="1010677" cy="420856"/>
          </a:xfrm>
          <a:prstGeom prst="rightArrow">
            <a:avLst/>
          </a:prstGeom>
          <a:solidFill>
            <a:schemeClr val="bg2">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103622">
            <a:off x="7017048" y="3980423"/>
            <a:ext cx="1001541" cy="420856"/>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2802101">
            <a:off x="7260055" y="3593545"/>
            <a:ext cx="1001541" cy="420856"/>
          </a:xfrm>
          <a:prstGeom prs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425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47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Critical Load and Exceedance Maps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1" y="3962400"/>
            <a:ext cx="3317079" cy="25631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88" y="1905000"/>
            <a:ext cx="5127812" cy="3962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1" y="1399204"/>
            <a:ext cx="3317079" cy="2563197"/>
          </a:xfrm>
          <a:prstGeom prst="rect">
            <a:avLst/>
          </a:prstGeom>
        </p:spPr>
      </p:pic>
    </p:spTree>
    <p:extLst>
      <p:ext uri="{BB962C8B-B14F-4D97-AF65-F5344CB8AC3E}">
        <p14:creationId xmlns:p14="http://schemas.microsoft.com/office/powerpoint/2010/main" val="1454089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Nitrogen (N) Species</a:t>
            </a:r>
          </a:p>
        </p:txBody>
      </p:sp>
      <p:sp>
        <p:nvSpPr>
          <p:cNvPr id="3" name="Content Placeholder 2"/>
          <p:cNvSpPr>
            <a:spLocks noGrp="1"/>
          </p:cNvSpPr>
          <p:nvPr>
            <p:ph idx="1"/>
          </p:nvPr>
        </p:nvSpPr>
        <p:spPr>
          <a:xfrm>
            <a:off x="850900" y="1825625"/>
            <a:ext cx="10515600" cy="4098925"/>
          </a:xfrm>
        </p:spPr>
        <p:txBody>
          <a:bodyPr>
            <a:normAutofit fontScale="92500" lnSpcReduction="20000"/>
          </a:bodyPr>
          <a:lstStyle/>
          <a:p>
            <a:r>
              <a:rPr lang="en-US" dirty="0"/>
              <a:t>Inorganic N:</a:t>
            </a:r>
          </a:p>
          <a:p>
            <a:pPr lvl="1"/>
            <a:r>
              <a:rPr lang="en-US" dirty="0"/>
              <a:t>Oxides of N (NO</a:t>
            </a:r>
            <a:r>
              <a:rPr lang="en-US" baseline="-25000" dirty="0"/>
              <a:t>x</a:t>
            </a:r>
            <a:r>
              <a:rPr lang="en-US" dirty="0"/>
              <a:t>)</a:t>
            </a:r>
          </a:p>
          <a:p>
            <a:pPr lvl="2"/>
            <a:r>
              <a:rPr lang="en-US" dirty="0"/>
              <a:t>Industrial and vehicle sources (combustion of fossil fuels) </a:t>
            </a:r>
          </a:p>
          <a:p>
            <a:pPr lvl="2"/>
            <a:r>
              <a:rPr lang="en-US" dirty="0"/>
              <a:t>Lightning</a:t>
            </a:r>
          </a:p>
          <a:p>
            <a:pPr lvl="2"/>
            <a:r>
              <a:rPr lang="en-US" dirty="0"/>
              <a:t>Precursor to ozone and particulate matter (PM)</a:t>
            </a:r>
          </a:p>
          <a:p>
            <a:pPr lvl="2"/>
            <a:r>
              <a:rPr lang="en-US" dirty="0"/>
              <a:t>Forms nitric acid (HNO</a:t>
            </a:r>
            <a:r>
              <a:rPr lang="en-US" baseline="-25000" dirty="0"/>
              <a:t>3</a:t>
            </a:r>
            <a:r>
              <a:rPr lang="en-US" dirty="0"/>
              <a:t>) in atmosphere; component of acid rain</a:t>
            </a:r>
          </a:p>
          <a:p>
            <a:pPr lvl="1"/>
            <a:r>
              <a:rPr lang="en-US" dirty="0"/>
              <a:t>Ammonia (NH</a:t>
            </a:r>
            <a:r>
              <a:rPr lang="en-US" baseline="-25000" dirty="0"/>
              <a:t>3</a:t>
            </a:r>
            <a:r>
              <a:rPr lang="en-US" dirty="0"/>
              <a:t>)</a:t>
            </a:r>
          </a:p>
          <a:p>
            <a:pPr lvl="2"/>
            <a:r>
              <a:rPr lang="en-US" dirty="0"/>
              <a:t>Predominantly agricultural sources (application of fertilizers)</a:t>
            </a:r>
          </a:p>
          <a:p>
            <a:pPr lvl="2"/>
            <a:r>
              <a:rPr lang="en-US" dirty="0"/>
              <a:t>Also from mobile sources with catalytic reduction</a:t>
            </a:r>
          </a:p>
          <a:p>
            <a:pPr lvl="2"/>
            <a:r>
              <a:rPr lang="en-US" dirty="0"/>
              <a:t>Precursor to PM</a:t>
            </a:r>
          </a:p>
          <a:p>
            <a:pPr lvl="2"/>
            <a:r>
              <a:rPr lang="en-US" dirty="0"/>
              <a:t>Becomes ammonium (NH</a:t>
            </a:r>
            <a:r>
              <a:rPr lang="en-US" baseline="-25000" dirty="0"/>
              <a:t>4</a:t>
            </a:r>
            <a:r>
              <a:rPr lang="en-US" baseline="30000" dirty="0"/>
              <a:t>+</a:t>
            </a:r>
            <a:r>
              <a:rPr lang="en-US" dirty="0"/>
              <a:t>) in atmosphere (in precipitation)</a:t>
            </a:r>
          </a:p>
          <a:p>
            <a:r>
              <a:rPr lang="en-US" dirty="0"/>
              <a:t>Organic N</a:t>
            </a:r>
          </a:p>
          <a:p>
            <a:pPr lvl="1"/>
            <a:r>
              <a:rPr lang="en-US" dirty="0"/>
              <a:t>Can be a significant contribution, but is less understood</a:t>
            </a:r>
          </a:p>
          <a:p>
            <a:endParaRPr lang="en-US" dirty="0"/>
          </a:p>
          <a:p>
            <a:endParaRPr lang="en-US" dirty="0"/>
          </a:p>
        </p:txBody>
      </p:sp>
    </p:spTree>
    <p:extLst>
      <p:ext uri="{BB962C8B-B14F-4D97-AF65-F5344CB8AC3E}">
        <p14:creationId xmlns:p14="http://schemas.microsoft.com/office/powerpoint/2010/main" val="2019912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Critical Load and Exceedance Maps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1" y="3962400"/>
            <a:ext cx="3317079" cy="25631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88" y="1905000"/>
            <a:ext cx="5127812" cy="3962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1" y="1399204"/>
            <a:ext cx="3317079" cy="256319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3988" y="1905000"/>
            <a:ext cx="5127813" cy="39624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1399202"/>
            <a:ext cx="3317079" cy="256319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7999" y="3975100"/>
            <a:ext cx="3317079" cy="2563198"/>
          </a:xfrm>
          <a:prstGeom prst="rect">
            <a:avLst/>
          </a:prstGeom>
        </p:spPr>
      </p:pic>
    </p:spTree>
    <p:extLst>
      <p:ext uri="{BB962C8B-B14F-4D97-AF65-F5344CB8AC3E}">
        <p14:creationId xmlns:p14="http://schemas.microsoft.com/office/powerpoint/2010/main" val="3474240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Critical Load and Exceedance Maps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3990002"/>
            <a:ext cx="3352800" cy="25631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988" y="1905000"/>
            <a:ext cx="5127812" cy="3962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1" y="1399204"/>
            <a:ext cx="3317079" cy="256319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0854" y="1905000"/>
            <a:ext cx="4964747" cy="392479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6368" y="1447800"/>
            <a:ext cx="3218233" cy="248681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8960" y="4038600"/>
            <a:ext cx="3215640" cy="2514600"/>
          </a:xfrm>
          <a:prstGeom prst="rect">
            <a:avLst/>
          </a:prstGeom>
        </p:spPr>
      </p:pic>
    </p:spTree>
    <p:extLst>
      <p:ext uri="{BB962C8B-B14F-4D97-AF65-F5344CB8AC3E}">
        <p14:creationId xmlns:p14="http://schemas.microsoft.com/office/powerpoint/2010/main" val="3418681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33086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Annual Oxides of N (NO</a:t>
            </a:r>
            <a:r>
              <a:rPr lang="en-US" b="1" baseline="-25000" dirty="0"/>
              <a:t>x</a:t>
            </a:r>
            <a:r>
              <a:rPr lang="en-US" b="1" dirty="0"/>
              <a:t>) Emissions from CSAPR and ARP Sources, 1990-2015</a:t>
            </a:r>
          </a:p>
        </p:txBody>
      </p:sp>
      <p:pic>
        <p:nvPicPr>
          <p:cNvPr id="4098" name="Picture 2" descr="https://www3.epa.gov/airmarkets/progress/reports/img/full/emissions_reductions_nox_fig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839" t="8507" r="-2560" b="22791"/>
          <a:stretch/>
        </p:blipFill>
        <p:spPr bwMode="auto">
          <a:xfrm>
            <a:off x="463826" y="1882250"/>
            <a:ext cx="8898682" cy="38978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473325" y="3415695"/>
            <a:ext cx="2718675" cy="830997"/>
          </a:xfrm>
          <a:prstGeom prst="rect">
            <a:avLst/>
          </a:prstGeom>
        </p:spPr>
        <p:txBody>
          <a:bodyPr wrap="square">
            <a:spAutoFit/>
          </a:bodyPr>
          <a:lstStyle/>
          <a:p>
            <a:r>
              <a:rPr lang="en-US" sz="1600" dirty="0"/>
              <a:t>https://www3.epa.gov/airmarkets/progress/reports/emissions_reductions_nox.html</a:t>
            </a:r>
          </a:p>
        </p:txBody>
      </p:sp>
      <p:sp>
        <p:nvSpPr>
          <p:cNvPr id="3" name="TextBox 2"/>
          <p:cNvSpPr txBox="1"/>
          <p:nvPr/>
        </p:nvSpPr>
        <p:spPr>
          <a:xfrm>
            <a:off x="251791" y="5632174"/>
            <a:ext cx="90114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5686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Sulfur (S) Species</a:t>
            </a:r>
          </a:p>
        </p:txBody>
      </p:sp>
      <p:sp>
        <p:nvSpPr>
          <p:cNvPr id="3" name="Content Placeholder 2"/>
          <p:cNvSpPr>
            <a:spLocks noGrp="1"/>
          </p:cNvSpPr>
          <p:nvPr>
            <p:ph idx="1"/>
          </p:nvPr>
        </p:nvSpPr>
        <p:spPr>
          <a:xfrm>
            <a:off x="838200" y="1825625"/>
            <a:ext cx="10515600" cy="4098925"/>
          </a:xfrm>
        </p:spPr>
        <p:txBody>
          <a:bodyPr>
            <a:normAutofit/>
          </a:bodyPr>
          <a:lstStyle/>
          <a:p>
            <a:r>
              <a:rPr lang="en-US" dirty="0"/>
              <a:t>Oxides of S (SO</a:t>
            </a:r>
            <a:r>
              <a:rPr lang="en-US" baseline="-25000" dirty="0"/>
              <a:t>x</a:t>
            </a:r>
            <a:r>
              <a:rPr lang="en-US" dirty="0"/>
              <a:t>)</a:t>
            </a:r>
          </a:p>
          <a:p>
            <a:pPr lvl="1"/>
            <a:r>
              <a:rPr lang="en-US" dirty="0"/>
              <a:t>Industrial sources; mainly combustion of coal and oil</a:t>
            </a:r>
          </a:p>
          <a:p>
            <a:pPr lvl="1"/>
            <a:r>
              <a:rPr lang="en-US" dirty="0"/>
              <a:t>Forms sulfurous acid (H</a:t>
            </a:r>
            <a:r>
              <a:rPr lang="en-US" baseline="-25000" dirty="0"/>
              <a:t>2</a:t>
            </a:r>
            <a:r>
              <a:rPr lang="en-US" dirty="0"/>
              <a:t>SO</a:t>
            </a:r>
            <a:r>
              <a:rPr lang="en-US" baseline="-25000" dirty="0"/>
              <a:t>3</a:t>
            </a:r>
            <a:r>
              <a:rPr lang="en-US" dirty="0"/>
              <a:t>) and sulfuric acid (H</a:t>
            </a:r>
            <a:r>
              <a:rPr lang="en-US" baseline="-25000" dirty="0"/>
              <a:t>2</a:t>
            </a:r>
            <a:r>
              <a:rPr lang="en-US" dirty="0"/>
              <a:t>SO</a:t>
            </a:r>
            <a:r>
              <a:rPr lang="en-US" baseline="-25000" dirty="0"/>
              <a:t>4</a:t>
            </a:r>
            <a:r>
              <a:rPr lang="en-US" dirty="0"/>
              <a:t>) in the atmosphere; components of acid rain</a:t>
            </a:r>
          </a:p>
          <a:p>
            <a:pPr lvl="1"/>
            <a:r>
              <a:rPr lang="en-US" dirty="0"/>
              <a:t>Precursor to PM</a:t>
            </a:r>
          </a:p>
          <a:p>
            <a:endParaRPr lang="en-US" dirty="0"/>
          </a:p>
        </p:txBody>
      </p:sp>
    </p:spTree>
    <p:extLst>
      <p:ext uri="{BB962C8B-B14F-4D97-AF65-F5344CB8AC3E}">
        <p14:creationId xmlns:p14="http://schemas.microsoft.com/office/powerpoint/2010/main" val="184433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Oxides of S (SO</a:t>
            </a:r>
            <a:r>
              <a:rPr lang="en-US" b="1" baseline="-25000" dirty="0"/>
              <a:t>2</a:t>
            </a:r>
            <a:r>
              <a:rPr lang="en-US" b="1" dirty="0"/>
              <a:t>) Emissions from CSAPR and ARP Sources, 1980-2015</a:t>
            </a:r>
          </a:p>
        </p:txBody>
      </p:sp>
      <p:pic>
        <p:nvPicPr>
          <p:cNvPr id="5122" name="Picture 2" descr="https://www3.epa.gov/airmarkets/progress/reports/img/full/emissions_reductions_so2_fig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t="9007" b="25234"/>
          <a:stretch/>
        </p:blipFill>
        <p:spPr bwMode="auto">
          <a:xfrm>
            <a:off x="444315" y="1982235"/>
            <a:ext cx="8773713" cy="3782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369286" y="3167269"/>
            <a:ext cx="2822713" cy="830997"/>
          </a:xfrm>
          <a:prstGeom prst="rect">
            <a:avLst/>
          </a:prstGeom>
        </p:spPr>
        <p:txBody>
          <a:bodyPr wrap="square">
            <a:spAutoFit/>
          </a:bodyPr>
          <a:lstStyle/>
          <a:p>
            <a:r>
              <a:rPr lang="en-US" sz="1600" dirty="0"/>
              <a:t>https://www3.epa.gov/airmarkets/progress/reports/emissions_reductions_so2.html#figure1</a:t>
            </a:r>
          </a:p>
        </p:txBody>
      </p:sp>
    </p:spTree>
    <p:extLst>
      <p:ext uri="{BB962C8B-B14F-4D97-AF65-F5344CB8AC3E}">
        <p14:creationId xmlns:p14="http://schemas.microsoft.com/office/powerpoint/2010/main" val="43504319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1387</TotalTime>
  <Words>6805</Words>
  <Application>Microsoft Office PowerPoint</Application>
  <PresentationFormat>Widescreen</PresentationFormat>
  <Paragraphs>627</Paragraphs>
  <Slides>62</Slides>
  <Notes>53</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1" baseType="lpstr">
      <vt:lpstr>Arial</vt:lpstr>
      <vt:lpstr>Calibri</vt:lpstr>
      <vt:lpstr>Calibri Light</vt:lpstr>
      <vt:lpstr>Gill Sans</vt:lpstr>
      <vt:lpstr>Times New Roman</vt:lpstr>
      <vt:lpstr>Trebuchet MS</vt:lpstr>
      <vt:lpstr>Wingdings</vt:lpstr>
      <vt:lpstr>Custom Design</vt:lpstr>
      <vt:lpstr>Photo Editor Photo</vt:lpstr>
      <vt:lpstr>Critical Load</vt:lpstr>
      <vt:lpstr>Source and Reference for Presentation</vt:lpstr>
      <vt:lpstr>Critical Load Presentation Information and Guidance</vt:lpstr>
      <vt:lpstr>Abbreviations in Presentation</vt:lpstr>
      <vt:lpstr>Nitrogen (N) and Sulfur (S) Air Pollution </vt:lpstr>
      <vt:lpstr>Nitrogen (N) Species</vt:lpstr>
      <vt:lpstr>Annual Oxides of N (NOx) Emissions from CSAPR and ARP Sources, 1990-2015</vt:lpstr>
      <vt:lpstr>Sulfur (S) Species</vt:lpstr>
      <vt:lpstr>Oxides of S (SO2) Emissions from CSAPR and ARP Sources, 1980-2015</vt:lpstr>
      <vt:lpstr>Why do we care?</vt:lpstr>
      <vt:lpstr>N and S Pollution Transport and Fate</vt:lpstr>
      <vt:lpstr>Nitrogen (N) Deposition – TDEP (2013-2015)</vt:lpstr>
      <vt:lpstr>Sulfur (S) Deposition – TDEP (2013-2015)</vt:lpstr>
      <vt:lpstr>Why do we care?</vt:lpstr>
      <vt:lpstr>How do N and S deposition negatively impact ecosystems?</vt:lpstr>
      <vt:lpstr>Eutrophication – excess N</vt:lpstr>
      <vt:lpstr>Acidification – excess N and/or S</vt:lpstr>
      <vt:lpstr>How is N and/or S deposition negatively impacting your system?</vt:lpstr>
      <vt:lpstr>Ecosystem Effects of N Deposition</vt:lpstr>
      <vt:lpstr>Ecosystem Effects of N Deposition</vt:lpstr>
      <vt:lpstr>Ecosystem Effects of N Deposition</vt:lpstr>
      <vt:lpstr>Ecosystem Effects of N Deposition</vt:lpstr>
      <vt:lpstr>Ecosystem Effects of Acidifying N and S Deposition</vt:lpstr>
      <vt:lpstr>Ecosystem Effects of Acidifying N and S Deposition</vt:lpstr>
      <vt:lpstr>So, how much deposition is too much?</vt:lpstr>
      <vt:lpstr>PowerPoint Presentation</vt:lpstr>
      <vt:lpstr>PowerPoint Presentation</vt:lpstr>
      <vt:lpstr>PowerPoint Presentation</vt:lpstr>
      <vt:lpstr>How are critical loads determined?</vt:lpstr>
      <vt:lpstr>Examples of Critical Load maps</vt:lpstr>
      <vt:lpstr>PowerPoint Presentation</vt:lpstr>
      <vt:lpstr>What happens if deposition is greater than a critical load?</vt:lpstr>
      <vt:lpstr>PowerPoint Presentation</vt:lpstr>
      <vt:lpstr>PowerPoint Presentation</vt:lpstr>
      <vt:lpstr>What happens when a critical load is exceeded?</vt:lpstr>
      <vt:lpstr>How are critical loads used?</vt:lpstr>
      <vt:lpstr>Critical Load Tools and Resources</vt:lpstr>
      <vt:lpstr>NADP-CLAD</vt:lpstr>
      <vt:lpstr>NADP-CLAD - Products</vt:lpstr>
      <vt:lpstr>References Cited</vt:lpstr>
      <vt:lpstr>Acknowledgements</vt:lpstr>
      <vt:lpstr>PowerPoint Presentation</vt:lpstr>
      <vt:lpstr>EXTRA SLIDES / LIBRARY OF ADDITIONAL CL SLIDES</vt:lpstr>
      <vt:lpstr>PowerPoint Presentation</vt:lpstr>
      <vt:lpstr>Critical Loads for U.S. Ecosystems</vt:lpstr>
      <vt:lpstr>Target Load Definition</vt:lpstr>
      <vt:lpstr>Critical Loads and Target Loads</vt:lpstr>
      <vt:lpstr>PowerPoint Presentation</vt:lpstr>
      <vt:lpstr>PowerPoint Presentation</vt:lpstr>
      <vt:lpstr>PowerPoint Presentation</vt:lpstr>
      <vt:lpstr>More invasion</vt:lpstr>
      <vt:lpstr>Critical Load</vt:lpstr>
      <vt:lpstr>Environmental harm caused by acidifying and fertilizing pollutants</vt:lpstr>
      <vt:lpstr>Critical load definition</vt:lpstr>
      <vt:lpstr>Publically accessible tools in development</vt:lpstr>
      <vt:lpstr>Why do we care? – original version of slide</vt:lpstr>
      <vt:lpstr>Ecological Impacts of N deposition</vt:lpstr>
      <vt:lpstr>PowerPoint Presentation</vt:lpstr>
      <vt:lpstr>Critical Load and Exceedance Maps</vt:lpstr>
      <vt:lpstr>Critical Load and Exceedance Maps</vt:lpstr>
      <vt:lpstr>Critical Load and Exceedance Maps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jphelan</dc:creator>
  <cp:lastModifiedBy>Phelan, Jennifer</cp:lastModifiedBy>
  <cp:revision>135</cp:revision>
  <dcterms:created xsi:type="dcterms:W3CDTF">2016-02-23T16:58:44Z</dcterms:created>
  <dcterms:modified xsi:type="dcterms:W3CDTF">2018-10-18T02:55:11Z</dcterms:modified>
</cp:coreProperties>
</file>